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72" r:id="rId9"/>
    <p:sldId id="266" r:id="rId10"/>
    <p:sldId id="274" r:id="rId11"/>
    <p:sldId id="275" r:id="rId12"/>
    <p:sldId id="277" r:id="rId13"/>
    <p:sldId id="278" r:id="rId14"/>
    <p:sldId id="270" r:id="rId15"/>
    <p:sldId id="276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065"/>
    <a:srgbClr val="80B048"/>
    <a:srgbClr val="30A153"/>
    <a:srgbClr val="F8D850"/>
    <a:srgbClr val="D0D848"/>
    <a:srgbClr val="B7D785"/>
    <a:srgbClr val="FFEFB3"/>
    <a:srgbClr val="FF7E79"/>
    <a:srgbClr val="F3D47C"/>
    <a:srgbClr val="FBE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51"/>
    <p:restoredTop sz="94696"/>
  </p:normalViewPr>
  <p:slideViewPr>
    <p:cSldViewPr snapToGrid="0">
      <p:cViewPr varScale="1">
        <p:scale>
          <a:sx n="100" d="100"/>
          <a:sy n="100" d="100"/>
        </p:scale>
        <p:origin x="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9E267-7421-944B-879E-C0482B3FC501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E18A2-A2EC-A642-979F-AE88EA4E2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96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E18A2-A2EC-A642-979F-AE88EA4E28E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44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EDB0F-D3AB-BCCA-4B7C-C3FA34BB9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330665-287A-3EA7-1932-CD83C67FF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5817C7-7497-B608-3FED-90C7E313F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388545-3C41-B6BF-2C70-843587DE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C5D5CC-6D0C-B03E-D38F-41D6754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1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38AE-DE0C-5341-DF66-BF52B002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54D463-FDB9-40DE-EFFA-EA24C9E68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943ECC-4FF4-EBF0-CD78-26AD8E85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4AD01A-23E9-A549-ACDC-46C327812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9736B7-851F-F420-6461-1813CC20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1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27F163F-9C61-C296-7BE0-B45398020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7E4D6E7-C027-67E8-5B2D-F4B555F69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F170DE-7EFE-3691-506D-FC97690E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4092CD-57A9-624C-F9B2-4DAE375B9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542CCF-4FDE-EBC7-83BE-4AB4CFBF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21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8D3E38-462E-6F97-EB4C-0941F4A60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6C34E-B78D-DA19-316A-175EB1B64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274CC7-F179-94AA-AFDC-8698D46F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FB8236-FBF0-B704-FC50-21948811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FD35E1-4C0A-E2A5-5DAA-3AEC40FD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77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54564-349D-A6ED-0CFF-39FE8CA7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724C9F-5475-B716-1388-7A01BB3D8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C47208-C4AA-1D7B-E2B9-055BA643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6CD2FF-59C5-68A2-FC0B-ACF8990B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8AEC79-6256-DEC7-6482-29CE8B4B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03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B078-1675-8D25-9AE9-14A06B4B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83331D-45C0-1C44-4AE9-4E7337A6A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A8537BE-CA99-95A4-0596-8B7529413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7205DB-D40E-3618-1268-6E3C031C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CE3E10-C9E4-621E-512D-FE115A155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B52097-EFD6-467F-E75C-D8B9AE96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86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11C4C-0424-9887-9087-04662AAB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7715AF-483A-F997-EDFF-F0EF30A3A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6F2C1F-176A-D359-B17F-999D85D2D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454073-754B-89EA-6F40-7C786CF8F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CD47F47-B93D-90FA-5F73-F15943371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3896D82-F428-1E5D-09B7-072E5D2E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E51840-A799-DFBC-6209-15CC9740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F5CCB6D-E5EE-892F-B6A5-ACBB3484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3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F2D7AF-561D-B0E8-5FE6-CF833A51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3792B2C-605B-F718-F70B-6DFB600B7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234387-D586-2EF2-65D7-24580C05C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395682-F6F5-86EC-BC03-71D0C4A5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4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3B0AC6-176E-52F7-5C9E-20C53DF5F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A7BF400-0F51-B0F2-B1CC-900426F0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F53807-D478-1D7C-520F-E4CDB5A8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4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147E4A-8C4F-293E-5BD0-D32030DC8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952A5D-14B6-80E9-09BA-AE12439D8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56BB23-58BE-86F8-38FB-93130FA60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DFDE6D-769C-B003-E5E4-2182883D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5290DC-F91B-50BB-9810-2BACA599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508221-92D6-9A4C-DE2B-0944D7EA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15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2A67C-92DD-5A8D-328D-E780A70B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B7D4CC0-A3C8-71AB-2841-A2680F23B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7D204A-A50B-04C8-521D-5506C4FC9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86D882-3FC7-3A6D-3A5C-BF75549D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E9C4D8-5D37-67F1-5E5B-C58FFBAF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351957-25A9-0BC8-04E6-CA8B95AD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60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B43BF9-E717-C926-D7DC-01481C0A4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2FE728-A9DD-2B37-5329-5392CF43E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78F1AF-4A8D-14E8-E61C-935F153CA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1EC17F-0EF9-E848-87BD-CDB488FB035E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D65069-9CA9-0095-A546-BADC6B8E9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3B3C26-ACF8-AE84-08E0-CC4B3A22D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3DB96F-C709-064F-9B8D-73B3251F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0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edf.cuni.futurebooks.cz/book/118-ekoabeceda-v-trida-2/?/5-plasty/" TargetMode="External"/><Relationship Id="rId2" Type="http://schemas.openxmlformats.org/officeDocument/2006/relationships/hyperlink" Target="https://pedf.cuni.futurebooks.cz/detail-knihy/118-ekoabeceda-v-trida-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https://pedf.cuni.futurebooks.cz/book/120-ekoabeceda-vi-trida-2/?/2-doba-obalova/" TargetMode="External"/><Relationship Id="rId4" Type="http://schemas.openxmlformats.org/officeDocument/2006/relationships/hyperlink" Target="https://pedf.cuni.futurebooks.cz/detail-knihy/120-ekoabeceda-vi-trida-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8ADD4603-165D-552B-F326-396899D52F41}"/>
              </a:ext>
            </a:extLst>
          </p:cNvPr>
          <p:cNvSpPr txBox="1"/>
          <p:nvPr/>
        </p:nvSpPr>
        <p:spPr>
          <a:xfrm>
            <a:off x="551543" y="911664"/>
            <a:ext cx="6208486" cy="222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EKOABECEDA </a:t>
            </a:r>
            <a:br>
              <a:rPr lang="cs-CZ" sz="3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</a:br>
            <a:r>
              <a:rPr lang="cs-CZ" sz="3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aneb Malý průvodce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světem plastových obalů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D4EBD79A-00CA-66E7-A322-52DA24A8A328}"/>
              </a:ext>
            </a:extLst>
          </p:cNvPr>
          <p:cNvSpPr/>
          <p:nvPr/>
        </p:nvSpPr>
        <p:spPr>
          <a:xfrm>
            <a:off x="3135902" y="4259939"/>
            <a:ext cx="2278743" cy="19594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Projekt Recyklohraní">
            <a:extLst>
              <a:ext uri="{FF2B5EF4-FFF2-40B4-BE49-F238E27FC236}">
                <a16:creationId xmlns:a16="http://schemas.microsoft.com/office/drawing/2014/main" id="{D9758ADE-DDC8-F062-F88D-948A42E5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76" y="4589882"/>
            <a:ext cx="1738034" cy="1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54CD554-D35A-CCA9-EABD-231D74E3F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216" y="423005"/>
            <a:ext cx="4242837" cy="601199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7034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4B4C-1CC3-1F4B-EDF8-FF5EA78EA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7A82478-5E87-98E1-1A6D-091EBAAE8295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Tematické přílohy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0678895-295A-313A-38F3-EAE0DBF2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339" y="1180457"/>
            <a:ext cx="3726403" cy="54729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C7244B9-72E9-21E8-F342-0B55BA80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811" y="1172142"/>
            <a:ext cx="3884016" cy="54812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EBF97C6-A3EE-4A83-CDB7-074D3BC7C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82" y="1172142"/>
            <a:ext cx="3884017" cy="54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8E91D-6C69-B77A-17CA-D6EDEA2D2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49524DC-8A38-EC3B-D736-F77C6D5EBC90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Tematické přílohy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92DE39-DDA3-899A-3738-BAD6DD50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76" y="1209614"/>
            <a:ext cx="3737111" cy="54663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9ECEABA-8BF8-0C08-B126-9BC592DC9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98" y="1209616"/>
            <a:ext cx="3734848" cy="54663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8B4989-5D1C-94C4-B8FC-54CC26A41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141" y="1205301"/>
            <a:ext cx="3625039" cy="54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0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59A32-565B-75FB-AE4F-78259596C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B6DBB5E-261F-6C9D-2994-E4B7B8AC3BC3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Tip pro obohacení výuky – krátká tematická videa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79CE4E6-2D13-D950-0557-6A3603B49215}"/>
              </a:ext>
            </a:extLst>
          </p:cNvPr>
          <p:cNvSpPr txBox="1"/>
          <p:nvPr/>
        </p:nvSpPr>
        <p:spPr>
          <a:xfrm>
            <a:off x="707357" y="932761"/>
            <a:ext cx="110401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Plastové </a:t>
            </a:r>
            <a:r>
              <a:rPr lang="cs-CZ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DOBROdružství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: Proč a jak se držet v kruhu - průvodní video k úkolu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Průvodní video k úkolu do výuky - Vzkaz (v) láhvi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30F0CD8-05AA-B829-FB7D-6F5BFED2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81" y="2642850"/>
            <a:ext cx="4803107" cy="39033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9BB42E-7943-DAA8-1BB1-AB0A50C0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2539999"/>
            <a:ext cx="3867150" cy="41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30D72B-35B6-CF5F-160A-C9E0C5168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57" y="1418372"/>
            <a:ext cx="7979443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kumimoji="0" lang="cs-CZ" altLang="cs-CZ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nastartování tématu o plastech lze také využít:</a:t>
            </a:r>
            <a:br>
              <a:rPr kumimoji="0" lang="cs-CZ" altLang="cs-CZ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Ekoabeceda – V. třída – aneb odpady ze všech stran </a:t>
            </a:r>
            <a:r>
              <a:rPr kumimoji="0" lang="cs-CZ" altLang="cs-CZ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cs-CZ" altLang="cs-CZ" sz="2600" b="0" i="0" u="sng" strike="noStrike" cap="none" normalizeH="0" baseline="0" dirty="0">
                <a:ln>
                  <a:noFill/>
                </a:ln>
                <a:solidFill>
                  <a:srgbClr val="467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 tooltip="https://pedf.cuni.futurebooks.cz/detail-knihy/118-ekoabeceda-v-trida-2"/>
              </a:rPr>
              <a:t>ke stažení</a:t>
            </a:r>
            <a:r>
              <a:rPr kumimoji="0" lang="cs-CZ" altLang="cs-CZ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konkrétně kapitola 5 -</a:t>
            </a:r>
            <a:r>
              <a:rPr kumimoji="0" lang="cs-CZ" altLang="cs-CZ" sz="2600" b="0" i="0" u="sng" strike="noStrike" cap="none" normalizeH="0" baseline="0" dirty="0">
                <a:ln>
                  <a:noFill/>
                </a:ln>
                <a:solidFill>
                  <a:srgbClr val="467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 tooltip="https://pedf.cuni.futurebooks.cz/book/118-ekoabeceda-v-trida-2/?/5-plasty/"/>
              </a:rPr>
              <a:t>https://pedf.cuni.futurebooks.cz/book/118-ekoabeceda-v-trida-2/?/5-plasty/</a:t>
            </a:r>
            <a:endParaRPr kumimoji="0" lang="cs-CZ" altLang="cs-CZ" sz="2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4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Ekoabeceda – VI. třída – předcházení vzniku odpadu </a:t>
            </a:r>
            <a:r>
              <a:rPr kumimoji="0" lang="cs-CZ" altLang="cs-CZ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cs-CZ" altLang="cs-CZ" sz="2600" b="0" i="0" u="sng" strike="noStrike" cap="none" normalizeH="0" baseline="0" dirty="0">
                <a:ln>
                  <a:noFill/>
                </a:ln>
                <a:solidFill>
                  <a:srgbClr val="467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 tooltip="https://pedf.cuni.futurebooks.cz/detail-knihy/120-ekoabeceda-vi-trida-2"/>
              </a:rPr>
              <a:t>ke stažení</a:t>
            </a:r>
            <a:r>
              <a:rPr kumimoji="0" lang="cs-CZ" altLang="cs-CZ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konkrétně kapitola 2 - </a:t>
            </a:r>
            <a:r>
              <a:rPr kumimoji="0" lang="cs-CZ" altLang="cs-CZ" sz="2600" b="0" i="0" u="sng" strike="noStrike" cap="none" normalizeH="0" baseline="0" dirty="0">
                <a:ln>
                  <a:noFill/>
                </a:ln>
                <a:solidFill>
                  <a:srgbClr val="467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 tooltip="https://pedf.cuni.futurebooks.cz/book/120-ekoabeceda-vi-trida-2/?/2-doba-obalova/"/>
              </a:rPr>
              <a:t>https://pedf.cuni.futurebooks.cz/book/120-ekoabeceda-vi-trida-2/?/2-doba-obalova/</a:t>
            </a:r>
            <a:endParaRPr kumimoji="0" lang="cs-CZ" altLang="cs-CZ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8F61C34-2056-5369-E995-305F0F17F529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Tip pro obohacení výuky – další materiály</a:t>
            </a:r>
          </a:p>
        </p:txBody>
      </p:sp>
      <p:pic>
        <p:nvPicPr>
          <p:cNvPr id="1027" name="Picture 3" descr="obálka">
            <a:extLst>
              <a:ext uri="{FF2B5EF4-FFF2-40B4-BE49-F238E27FC236}">
                <a16:creationId xmlns:a16="http://schemas.microsoft.com/office/drawing/2014/main" id="{2A7CD8B3-6E9E-5737-8646-251A8017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464" y="1382286"/>
            <a:ext cx="2890036" cy="40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42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D1DA0-FFE3-D691-7510-6604BB1EF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BD8C902-019F-1483-4DEF-78A6320A0C83}"/>
              </a:ext>
            </a:extLst>
          </p:cNvPr>
          <p:cNvSpPr txBox="1"/>
          <p:nvPr/>
        </p:nvSpPr>
        <p:spPr>
          <a:xfrm>
            <a:off x="0" y="2562576"/>
            <a:ext cx="12192000" cy="1732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8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Ptáme se </a:t>
            </a:r>
            <a:r>
              <a:rPr lang="cs-CZ" sz="48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</a:t>
            </a:r>
            <a:endParaRPr lang="cs-CZ" sz="4800" dirty="0">
              <a:solidFill>
                <a:schemeClr val="accent6">
                  <a:lumMod val="50000"/>
                </a:schemeClr>
              </a:solidFill>
              <a:latin typeface="Montserrat Black" pitchFamily="2" charset="0"/>
              <a:ea typeface="Segoe UI Emoj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cs-CZ" sz="2600" dirty="0">
              <a:solidFill>
                <a:schemeClr val="accent6">
                  <a:lumMod val="50000"/>
                </a:schemeClr>
              </a:solidFill>
              <a:latin typeface="Montserrat Black" pitchFamily="2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D67E1-4A4B-2E02-C703-4C5280F9A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5718791-B07F-E60F-1AC1-2734BB52F165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Ptáme se...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37E79AE-8ACB-8AA8-87CE-9591A55D15A3}"/>
              </a:ext>
            </a:extLst>
          </p:cNvPr>
          <p:cNvSpPr txBox="1"/>
          <p:nvPr/>
        </p:nvSpPr>
        <p:spPr>
          <a:xfrm>
            <a:off x="707357" y="1339334"/>
            <a:ext cx="10798843" cy="1949966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Aktuálně nabízíme </a:t>
            </a:r>
            <a:r>
              <a:rPr lang="cs-CZ" sz="2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11 tematických materiálů </a:t>
            </a:r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do výuky, zejm. z řady EKOABECEDA = příručky, scénáře, přílohy.</a:t>
            </a:r>
          </a:p>
          <a:p>
            <a:endParaRPr lang="cs-CZ" sz="2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Segoe UI Emoji" panose="020B0502040204020203" pitchFamily="34" charset="0"/>
              <a:cs typeface="Calibri" panose="020F0502020204030204" pitchFamily="34" charset="0"/>
            </a:endParaRPr>
          </a:p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Připravujeme další – aktuálně téma elektrospotřebiče a baterie.</a:t>
            </a:r>
          </a:p>
          <a:p>
            <a:endParaRPr lang="cs-CZ" sz="2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Segoe UI Emoj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C9C8A06-8D0A-5EEB-2B5C-9B136EA5D6E9}"/>
              </a:ext>
            </a:extLst>
          </p:cNvPr>
          <p:cNvSpPr txBox="1"/>
          <p:nvPr/>
        </p:nvSpPr>
        <p:spPr>
          <a:xfrm>
            <a:off x="707356" y="3233341"/>
            <a:ext cx="10392443" cy="922569"/>
          </a:xfrm>
          <a:prstGeom prst="rect">
            <a:avLst/>
          </a:prstGeom>
          <a:solidFill>
            <a:srgbClr val="F8D850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Co Vám vyhovuje?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E53925B-962C-6E11-E257-48D8B07179E4}"/>
              </a:ext>
            </a:extLst>
          </p:cNvPr>
          <p:cNvSpPr txBox="1"/>
          <p:nvPr/>
        </p:nvSpPr>
        <p:spPr>
          <a:xfrm>
            <a:off x="707357" y="4316697"/>
            <a:ext cx="10392443" cy="922569"/>
          </a:xfrm>
          <a:prstGeom prst="rect">
            <a:avLst/>
          </a:prstGeom>
          <a:solidFill>
            <a:srgbClr val="D0D848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Co Vám nevyhovuje?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1AD2BF-5EA8-EB97-CD12-9D4390C1D306}"/>
              </a:ext>
            </a:extLst>
          </p:cNvPr>
          <p:cNvSpPr txBox="1"/>
          <p:nvPr/>
        </p:nvSpPr>
        <p:spPr>
          <a:xfrm>
            <a:off x="707356" y="5400053"/>
            <a:ext cx="10392443" cy="922569"/>
          </a:xfrm>
          <a:prstGeom prst="rect">
            <a:avLst/>
          </a:prstGeom>
          <a:solidFill>
            <a:srgbClr val="B7D785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Inspirujte nás </a:t>
            </a:r>
          </a:p>
        </p:txBody>
      </p:sp>
      <p:pic>
        <p:nvPicPr>
          <p:cNvPr id="15" name="Grafický objekt 14" descr="Myšlenková bublina obrys">
            <a:extLst>
              <a:ext uri="{FF2B5EF4-FFF2-40B4-BE49-F238E27FC236}">
                <a16:creationId xmlns:a16="http://schemas.microsoft.com/office/drawing/2014/main" id="{9DD54772-7040-C932-F4E1-8C8E75D20E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50100" y="5361953"/>
            <a:ext cx="914400" cy="7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2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943F223-94E3-64E9-B045-4F3EEA8C81C7}"/>
              </a:ext>
            </a:extLst>
          </p:cNvPr>
          <p:cNvSpPr txBox="1"/>
          <p:nvPr/>
        </p:nvSpPr>
        <p:spPr>
          <a:xfrm>
            <a:off x="1429657" y="1448579"/>
            <a:ext cx="933268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Populárně naučná metodická příručka EKOABECEDA</a:t>
            </a:r>
          </a:p>
          <a:p>
            <a:pPr algn="ctr">
              <a:buNone/>
            </a:pPr>
            <a:r>
              <a:rPr lang="cs-CZ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aneb Malý́ průvodce světem plastových obalů</a:t>
            </a:r>
          </a:p>
          <a:p>
            <a:pPr algn="ctr">
              <a:buNone/>
            </a:pPr>
            <a:r>
              <a:rPr lang="cs-CZ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vznikla ve spolupráci s projektem </a:t>
            </a:r>
            <a:r>
              <a:rPr lang="cs-CZ" sz="2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Replastuj</a:t>
            </a:r>
            <a:r>
              <a:rPr lang="cs-CZ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je</a:t>
            </a:r>
          </a:p>
          <a:p>
            <a:pPr algn="ctr">
              <a:buNone/>
            </a:pPr>
            <a:r>
              <a:rPr lang="cs-CZ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spolufinancována firmou ALPLA, spol. s r.o.</a:t>
            </a:r>
          </a:p>
        </p:txBody>
      </p:sp>
      <p:pic>
        <p:nvPicPr>
          <p:cNvPr id="1026" name="Picture 2" descr="O nás | ALPLA, spol. s r.o.">
            <a:extLst>
              <a:ext uri="{FF2B5EF4-FFF2-40B4-BE49-F238E27FC236}">
                <a16:creationId xmlns:a16="http://schemas.microsoft.com/office/drawing/2014/main" id="{A28CFB61-338D-BE60-89B9-85B5A4DFD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6" b="30613"/>
          <a:stretch>
            <a:fillRect/>
          </a:stretch>
        </p:blipFill>
        <p:spPr bwMode="auto">
          <a:xfrm>
            <a:off x="0" y="4229099"/>
            <a:ext cx="12192000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6F4FC79-4A4A-6B3D-2862-B946DA58314D}"/>
              </a:ext>
            </a:extLst>
          </p:cNvPr>
          <p:cNvSpPr/>
          <p:nvPr/>
        </p:nvSpPr>
        <p:spPr>
          <a:xfrm>
            <a:off x="0" y="0"/>
            <a:ext cx="58240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19DC38-EF9A-F647-174B-E4B04D6C6BF4}"/>
              </a:ext>
            </a:extLst>
          </p:cNvPr>
          <p:cNvSpPr txBox="1"/>
          <p:nvPr/>
        </p:nvSpPr>
        <p:spPr>
          <a:xfrm>
            <a:off x="696687" y="782121"/>
            <a:ext cx="4891314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Vydavatel </a:t>
            </a:r>
          </a:p>
          <a:p>
            <a:pPr>
              <a:buNone/>
            </a:pPr>
            <a:r>
              <a:rPr lang="cs-CZ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Recyklohraní, o.p.s.</a:t>
            </a:r>
          </a:p>
          <a:p>
            <a:pPr>
              <a:buNone/>
            </a:pPr>
            <a:endParaRPr lang="cs-CZ" sz="2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Odpovědný redaktor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Ing. Jana Čechová</a:t>
            </a:r>
          </a:p>
          <a:p>
            <a:pPr>
              <a:buNone/>
            </a:pPr>
            <a:endParaRPr lang="cs-CZ" sz="2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Oponenti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Ing. Terezie Pačesová,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PhDr. Dagmar Milerová Prášková, Ph.D.,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Hana Ansorgová</a:t>
            </a:r>
          </a:p>
          <a:p>
            <a:pPr>
              <a:buNone/>
            </a:pPr>
            <a:endParaRPr lang="cs-CZ" sz="2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Ilustrace, grafické zpracování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Tereza Mikušová</a:t>
            </a:r>
          </a:p>
          <a:p>
            <a:pPr>
              <a:buNone/>
            </a:pPr>
            <a:endParaRPr lang="cs-CZ" sz="2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9A4CA51-4139-BE73-95BE-95BCFCB170AB}"/>
              </a:ext>
            </a:extLst>
          </p:cNvPr>
          <p:cNvSpPr txBox="1"/>
          <p:nvPr/>
        </p:nvSpPr>
        <p:spPr>
          <a:xfrm>
            <a:off x="6367929" y="782121"/>
            <a:ext cx="51273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Dokument bude dostupný </a:t>
            </a:r>
            <a:b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</a:br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na webu Recyklohraní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B6EE9FC-2A97-B2BC-EF06-85F4A7A2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929" y="2334806"/>
            <a:ext cx="5127384" cy="3741073"/>
          </a:xfrm>
          <a:prstGeom prst="rect">
            <a:avLst/>
          </a:prstGeom>
        </p:spPr>
      </p:pic>
      <p:sp>
        <p:nvSpPr>
          <p:cNvPr id="12" name="Volný tvar 11">
            <a:extLst>
              <a:ext uri="{FF2B5EF4-FFF2-40B4-BE49-F238E27FC236}">
                <a16:creationId xmlns:a16="http://schemas.microsoft.com/office/drawing/2014/main" id="{C50E81D9-01A7-263A-FFE7-D7ABF9B8F69C}"/>
              </a:ext>
            </a:extLst>
          </p:cNvPr>
          <p:cNvSpPr/>
          <p:nvPr/>
        </p:nvSpPr>
        <p:spPr>
          <a:xfrm>
            <a:off x="9977564" y="5014453"/>
            <a:ext cx="921640" cy="245805"/>
          </a:xfrm>
          <a:custGeom>
            <a:avLst/>
            <a:gdLst>
              <a:gd name="csX0" fmla="*/ 601946 w 921640"/>
              <a:gd name="csY0" fmla="*/ 0 h 394465"/>
              <a:gd name="csX1" fmla="*/ 247985 w 921640"/>
              <a:gd name="csY1" fmla="*/ 68826 h 394465"/>
              <a:gd name="csX2" fmla="*/ 2179 w 921640"/>
              <a:gd name="csY2" fmla="*/ 245806 h 394465"/>
              <a:gd name="csX3" fmla="*/ 149662 w 921640"/>
              <a:gd name="csY3" fmla="*/ 383458 h 394465"/>
              <a:gd name="csX4" fmla="*/ 513456 w 921640"/>
              <a:gd name="csY4" fmla="*/ 373626 h 394465"/>
              <a:gd name="csX5" fmla="*/ 818256 w 921640"/>
              <a:gd name="csY5" fmla="*/ 275303 h 394465"/>
              <a:gd name="csX6" fmla="*/ 906746 w 921640"/>
              <a:gd name="csY6" fmla="*/ 78658 h 394465"/>
              <a:gd name="csX7" fmla="*/ 542953 w 921640"/>
              <a:gd name="csY7" fmla="*/ 68826 h 3944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1640" h="394465">
                <a:moveTo>
                  <a:pt x="601946" y="0"/>
                </a:moveTo>
                <a:cubicBezTo>
                  <a:pt x="474946" y="13929"/>
                  <a:pt x="347946" y="27858"/>
                  <a:pt x="247985" y="68826"/>
                </a:cubicBezTo>
                <a:cubicBezTo>
                  <a:pt x="148024" y="109794"/>
                  <a:pt x="18566" y="193367"/>
                  <a:pt x="2179" y="245806"/>
                </a:cubicBezTo>
                <a:cubicBezTo>
                  <a:pt x="-14208" y="298245"/>
                  <a:pt x="64449" y="362155"/>
                  <a:pt x="149662" y="383458"/>
                </a:cubicBezTo>
                <a:cubicBezTo>
                  <a:pt x="234875" y="404761"/>
                  <a:pt x="402024" y="391652"/>
                  <a:pt x="513456" y="373626"/>
                </a:cubicBezTo>
                <a:cubicBezTo>
                  <a:pt x="624888" y="355600"/>
                  <a:pt x="752708" y="324464"/>
                  <a:pt x="818256" y="275303"/>
                </a:cubicBezTo>
                <a:cubicBezTo>
                  <a:pt x="883804" y="226142"/>
                  <a:pt x="952630" y="113071"/>
                  <a:pt x="906746" y="78658"/>
                </a:cubicBezTo>
                <a:cubicBezTo>
                  <a:pt x="860862" y="44245"/>
                  <a:pt x="701907" y="56535"/>
                  <a:pt x="542953" y="68826"/>
                </a:cubicBezTo>
              </a:path>
            </a:pathLst>
          </a:custGeom>
          <a:ln w="28575">
            <a:solidFill>
              <a:srgbClr val="FF7E7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7E79"/>
              </a:solidFill>
            </a:endParaRPr>
          </a:p>
        </p:txBody>
      </p: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3565F2EA-5A05-65EB-2640-7AEF4DC75281}"/>
              </a:ext>
            </a:extLst>
          </p:cNvPr>
          <p:cNvCxnSpPr>
            <a:cxnSpLocks/>
          </p:cNvCxnSpPr>
          <p:nvPr/>
        </p:nvCxnSpPr>
        <p:spPr>
          <a:xfrm flipV="1">
            <a:off x="6195864" y="3715067"/>
            <a:ext cx="344129" cy="29496"/>
          </a:xfrm>
          <a:prstGeom prst="straightConnector1">
            <a:avLst/>
          </a:prstGeom>
          <a:ln>
            <a:solidFill>
              <a:srgbClr val="FF7E7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6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1751FF7-AAAF-3212-F149-B33A3E6D4E80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Klíčová témata metodiky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9AB155-E034-A422-ADBB-A8624D63784A}"/>
              </a:ext>
            </a:extLst>
          </p:cNvPr>
          <p:cNvSpPr txBox="1"/>
          <p:nvPr/>
        </p:nvSpPr>
        <p:spPr>
          <a:xfrm>
            <a:off x="707357" y="1339334"/>
            <a:ext cx="10392443" cy="922569"/>
          </a:xfrm>
          <a:prstGeom prst="rect">
            <a:avLst/>
          </a:prstGeom>
          <a:solidFill>
            <a:srgbClr val="F8D850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1. Co je dobré vědět o plastech a jejich rozumné spotřebě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65DF67-5FE4-FC76-49D2-251EBF521F66}"/>
              </a:ext>
            </a:extLst>
          </p:cNvPr>
          <p:cNvSpPr txBox="1"/>
          <p:nvPr/>
        </p:nvSpPr>
        <p:spPr>
          <a:xfrm>
            <a:off x="707356" y="3175384"/>
            <a:ext cx="10392443" cy="922569"/>
          </a:xfrm>
          <a:prstGeom prst="rect">
            <a:avLst/>
          </a:prstGeom>
          <a:solidFill>
            <a:srgbClr val="D0D848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2. Jak na to, aby nám použité plasty mohly znovu sloužit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53676BE-3F22-1ADC-8CB0-BF859459B954}"/>
              </a:ext>
            </a:extLst>
          </p:cNvPr>
          <p:cNvSpPr txBox="1"/>
          <p:nvPr/>
        </p:nvSpPr>
        <p:spPr>
          <a:xfrm>
            <a:off x="707356" y="5057381"/>
            <a:ext cx="10392443" cy="922569"/>
          </a:xfrm>
          <a:prstGeom prst="rect">
            <a:avLst/>
          </a:prstGeom>
          <a:solidFill>
            <a:srgbClr val="B7D785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3. Co se děje s plasty poté, co je vytřídíme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BFC24F-63F1-904A-A46D-C424B2D1A037}"/>
              </a:ext>
            </a:extLst>
          </p:cNvPr>
          <p:cNvSpPr txBox="1"/>
          <p:nvPr/>
        </p:nvSpPr>
        <p:spPr>
          <a:xfrm>
            <a:off x="3543300" y="2231885"/>
            <a:ext cx="7556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cs-CZ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Výhody plastů, srovnání s ostatními materiály, životní cyklus výrobku a LCA, cirkularita, odpovědná spotřeba a neplýtvání, legislativa, bioplasty, mikroplasty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2FA5942-C82E-3238-0DC5-A306B9BD42C1}"/>
              </a:ext>
            </a:extLst>
          </p:cNvPr>
          <p:cNvSpPr txBox="1"/>
          <p:nvPr/>
        </p:nvSpPr>
        <p:spPr>
          <a:xfrm>
            <a:off x="3429000" y="4113882"/>
            <a:ext cx="7670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cs-CZ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Druhy plastů a jejich recyklovatelnost, vytříděné, recyklované a energeticky využité plasty, trendy na cestě k větší efektivitě zpracování vytříděných plastů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8498CD2-DCBC-3287-F1FD-0035809946F7}"/>
              </a:ext>
            </a:extLst>
          </p:cNvPr>
          <p:cNvSpPr txBox="1"/>
          <p:nvPr/>
        </p:nvSpPr>
        <p:spPr>
          <a:xfrm>
            <a:off x="4381499" y="5979950"/>
            <a:ext cx="6775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cs-CZ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Downcyklace, 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upcyklace. Jak probíhá recyklace? Co se dá z materiálu získaného recyklací vyrobit? Co je to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rPET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a ekodesign?</a:t>
            </a:r>
            <a:endParaRPr lang="cs-CZ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39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DE0C1-2740-6EB6-B0D1-E9E43CB22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049ABE5-2648-91C1-D713-CEB37F102FFC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Proč to vůbec řešíme?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660772-706B-151E-C822-0242D7A1C2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0639"/>
          <a:stretch>
            <a:fillRect/>
          </a:stretch>
        </p:blipFill>
        <p:spPr>
          <a:xfrm>
            <a:off x="5740400" y="2647950"/>
            <a:ext cx="1943100" cy="19367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58C2196-D37B-E140-97E8-F97990556B6D}"/>
              </a:ext>
            </a:extLst>
          </p:cNvPr>
          <p:cNvSpPr txBox="1"/>
          <p:nvPr/>
        </p:nvSpPr>
        <p:spPr>
          <a:xfrm>
            <a:off x="707357" y="1339334"/>
            <a:ext cx="10773443" cy="922569"/>
          </a:xfrm>
          <a:prstGeom prst="rect">
            <a:avLst/>
          </a:prstGeom>
          <a:solidFill>
            <a:srgbClr val="D0D848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Přejeme si, aby děti, žáci, studenti i pedagogové </a:t>
            </a:r>
            <a:b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</a:br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Medium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viděli věci v souvislostech...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F8A4-4177-3D35-5B29-52C3270874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361"/>
          <a:stretch>
            <a:fillRect/>
          </a:stretch>
        </p:blipFill>
        <p:spPr>
          <a:xfrm>
            <a:off x="3747016" y="2647950"/>
            <a:ext cx="1993384" cy="19367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9D3F91B-F3D9-7592-8A6C-FF1E171DB6A0}"/>
              </a:ext>
            </a:extLst>
          </p:cNvPr>
          <p:cNvSpPr txBox="1"/>
          <p:nvPr/>
        </p:nvSpPr>
        <p:spPr>
          <a:xfrm>
            <a:off x="927100" y="4970747"/>
            <a:ext cx="10464800" cy="161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None/>
            </a:pPr>
            <a:r>
              <a:rPr lang="cs-CZ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Třídit plasty je skvělé, ale jen to nestačí. </a:t>
            </a:r>
          </a:p>
          <a:p>
            <a:pPr algn="ctr">
              <a:lnSpc>
                <a:spcPct val="130000"/>
              </a:lnSpc>
              <a:buNone/>
            </a:pPr>
            <a:r>
              <a:rPr lang="cs-CZ" sz="2600" i="1" dirty="0">
                <a:latin typeface="Calibri" panose="020F0502020204030204" pitchFamily="34" charset="0"/>
                <a:cs typeface="Calibri" panose="020F0502020204030204" pitchFamily="34" charset="0"/>
              </a:rPr>
              <a:t>Začít sami u sebe: odpovědně se rozhodnout, neplýtvat, třídit.</a:t>
            </a:r>
          </a:p>
          <a:p>
            <a:pPr algn="ctr">
              <a:lnSpc>
                <a:spcPct val="130000"/>
              </a:lnSpc>
              <a:buNone/>
            </a:pPr>
            <a:r>
              <a:rPr lang="cs-CZ" sz="2600" i="1" dirty="0">
                <a:latin typeface="Calibri" panose="020F0502020204030204" pitchFamily="34" charset="0"/>
                <a:cs typeface="Calibri" panose="020F0502020204030204" pitchFamily="34" charset="0"/>
              </a:rPr>
              <a:t>Mít informace a porozumět odpovědnosti výrobců, legislativě, trendům.</a:t>
            </a:r>
            <a:endParaRPr lang="cs-CZ" sz="26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cký objekt 9" descr="Zaškrtnutí v odznáčku 1 se souvislou výplní">
            <a:extLst>
              <a:ext uri="{FF2B5EF4-FFF2-40B4-BE49-F238E27FC236}">
                <a16:creationId xmlns:a16="http://schemas.microsoft.com/office/drawing/2014/main" id="{65D33BC3-3950-3A3E-558D-01378582CA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9100" y="4970747"/>
            <a:ext cx="546100" cy="546100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77CEB00E-92F6-DCBB-9352-3696634F97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3200" y="5547294"/>
            <a:ext cx="546100" cy="546100"/>
          </a:xfrm>
          <a:prstGeom prst="rect">
            <a:avLst/>
          </a:prstGeom>
        </p:spPr>
      </p:pic>
      <p:pic>
        <p:nvPicPr>
          <p:cNvPr id="12" name="Grafický objekt 11" descr="Zaškrtnutí v odznáčku 1 se souvislou výplní">
            <a:extLst>
              <a:ext uri="{FF2B5EF4-FFF2-40B4-BE49-F238E27FC236}">
                <a16:creationId xmlns:a16="http://schemas.microsoft.com/office/drawing/2014/main" id="{72400EE2-75E7-0651-CC34-D275590026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0" y="6061750"/>
            <a:ext cx="546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84286-6515-2B8A-8920-73F168ED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759BC49-4AAF-A272-0E16-D989DF95BEAB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Nejen metodika, ale i výukové scénáře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D999EA-D055-9406-8BEB-A46F60CF764F}"/>
              </a:ext>
            </a:extLst>
          </p:cNvPr>
          <p:cNvSpPr txBox="1"/>
          <p:nvPr/>
        </p:nvSpPr>
        <p:spPr>
          <a:xfrm>
            <a:off x="707357" y="5627519"/>
            <a:ext cx="96558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Doporučený postup pro využití materiálů ve výuce:</a:t>
            </a:r>
          </a:p>
          <a:p>
            <a:pPr>
              <a:buNone/>
            </a:pP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Pedagog se seznámí s metodickou příručkou. Poté pracuje s výukovými scénáři.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448823D-5AFF-E3EE-5614-7A00BE98BE2C}"/>
              </a:ext>
            </a:extLst>
          </p:cNvPr>
          <p:cNvSpPr txBox="1"/>
          <p:nvPr/>
        </p:nvSpPr>
        <p:spPr>
          <a:xfrm>
            <a:off x="707357" y="1457219"/>
            <a:ext cx="6455443" cy="3946191"/>
          </a:xfrm>
          <a:prstGeom prst="rect">
            <a:avLst/>
          </a:prstGeom>
          <a:solidFill>
            <a:srgbClr val="F8D850"/>
          </a:solidFill>
        </p:spPr>
        <p:txBody>
          <a:bodyPr wrap="square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Výukové scénáře a přílohy v deskách: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První stupeň ZŠ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1.-2. třída (možno využít pro MŠ)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3.-5. třída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Druhý stupeň ZŠ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6.-7. třída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8.-9. třída (možno využít pro SŠ)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0DECD9-FF66-4F6A-6BCD-180F41AF6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01"/>
          <a:stretch>
            <a:fillRect/>
          </a:stretch>
        </p:blipFill>
        <p:spPr>
          <a:xfrm>
            <a:off x="8182643" y="1336749"/>
            <a:ext cx="3302000" cy="41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0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4C522-FD16-EC90-640A-0DB606B2A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4977EB5-7368-CC9A-C7E9-56C5DA48F9FA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Výukové scénáře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27F0855-7EEB-A6AA-4D13-75E53FA97BBA}"/>
              </a:ext>
            </a:extLst>
          </p:cNvPr>
          <p:cNvSpPr txBox="1"/>
          <p:nvPr/>
        </p:nvSpPr>
        <p:spPr>
          <a:xfrm>
            <a:off x="707357" y="1262961"/>
            <a:ext cx="1104014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3 výukové scénáře pro každou věkovou kategorii </a:t>
            </a:r>
          </a:p>
          <a:p>
            <a:pPr>
              <a:buNone/>
            </a:pPr>
            <a:endParaRPr lang="cs-CZ" sz="800" dirty="0">
              <a:solidFill>
                <a:schemeClr val="accent6">
                  <a:lumMod val="50000"/>
                </a:schemeClr>
              </a:solidFill>
              <a:latin typeface="Montserrat Black" pitchFamily="2" charset="0"/>
              <a:ea typeface="Segoe UI Emoj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i="1" dirty="0">
                <a:latin typeface="Calibri" panose="020F0502020204030204" pitchFamily="34" charset="0"/>
                <a:cs typeface="Calibri" panose="020F0502020204030204" pitchFamily="34" charset="0"/>
              </a:rPr>
              <a:t>V každém scénáři 5-6 aktivit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i="1" dirty="0">
                <a:latin typeface="Calibri" panose="020F0502020204030204" pitchFamily="34" charset="0"/>
                <a:cs typeface="Calibri" panose="020F0502020204030204" pitchFamily="34" charset="0"/>
              </a:rPr>
              <a:t>Větší část aktivit má navíc samostatné přílohy – pracovní listy, karty, atp.</a:t>
            </a:r>
          </a:p>
          <a:p>
            <a:pPr>
              <a:buNone/>
            </a:pPr>
            <a:endParaRPr lang="cs-CZ" sz="2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1FAF3D-2C96-E89F-3B95-03208BC6C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262" y="2813395"/>
            <a:ext cx="2713869" cy="38486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98C47D-ED42-D526-3248-ECC16D0F0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34" y="2813394"/>
            <a:ext cx="2782966" cy="38486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72BEC79-FB2D-FC13-2F63-7FC4B0182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44" y="2813394"/>
            <a:ext cx="2755900" cy="38486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F10A6BF-6446-D457-E9A9-9B41CBFF7D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866"/>
          <a:stretch>
            <a:fillRect/>
          </a:stretch>
        </p:blipFill>
        <p:spPr>
          <a:xfrm>
            <a:off x="6284090" y="2813394"/>
            <a:ext cx="2817468" cy="384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4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D8F94-C757-DEB5-5A77-2124EDB9F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5AF6D43-B657-AAFB-AC9A-9D95323A4CEF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Tematické přílohy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BB7E3D83-F8BA-F3A4-219E-5FA339D48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33" y="1290022"/>
            <a:ext cx="3682933" cy="544796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F8E2CB3-C2A3-5766-CF99-686BEB47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899" y="1277322"/>
            <a:ext cx="3937238" cy="5447962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2500475F-13AD-DAAC-E9C0-22AEBAF5F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65" y="1277322"/>
            <a:ext cx="3839635" cy="54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6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F0F77-AAF0-2DF3-3A00-2814E2C9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4FD1D9D-577E-22E7-AE84-FDDDD1A25E05}"/>
              </a:ext>
            </a:extLst>
          </p:cNvPr>
          <p:cNvSpPr txBox="1"/>
          <p:nvPr/>
        </p:nvSpPr>
        <p:spPr>
          <a:xfrm>
            <a:off x="707357" y="535378"/>
            <a:ext cx="105121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6">
                    <a:lumMod val="50000"/>
                  </a:schemeClr>
                </a:solidFill>
                <a:latin typeface="Montserrat Black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Tematické přílohy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F3A77BD3-ED6B-4217-62B8-EC65844D7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1" y="1227943"/>
            <a:ext cx="3901840" cy="545492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A1FAA83-36AB-E899-BBBB-E0C8C461A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0" y="1227943"/>
            <a:ext cx="3712437" cy="53879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9CA537A-D45C-39A8-A056-F4F1AFB9B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85" y="1227943"/>
            <a:ext cx="3605964" cy="53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118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529</Words>
  <Application>Microsoft Macintosh PowerPoint</Application>
  <PresentationFormat>Širokoúhlá obrazovka</PresentationFormat>
  <Paragraphs>67</Paragraphs>
  <Slides>15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Montserrat</vt:lpstr>
      <vt:lpstr>Montserrat Black</vt:lpstr>
      <vt:lpstr>Montserrat Medium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Jana Cechova</dc:creator>
  <cp:lastModifiedBy>Jana Cechova</cp:lastModifiedBy>
  <cp:revision>10</cp:revision>
  <dcterms:created xsi:type="dcterms:W3CDTF">2025-06-05T12:58:18Z</dcterms:created>
  <dcterms:modified xsi:type="dcterms:W3CDTF">2026-06-02T11:13:35Z</dcterms:modified>
</cp:coreProperties>
</file>