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notesSlides/notesSlide1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drawings/drawing1.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2.xml" ContentType="application/vnd.openxmlformats-officedocument.drawingml.chartshape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815" r:id="rId2"/>
    <p:sldId id="448" r:id="rId3"/>
    <p:sldId id="463" r:id="rId4"/>
    <p:sldId id="294" r:id="rId5"/>
    <p:sldId id="553" r:id="rId6"/>
    <p:sldId id="547" r:id="rId7"/>
    <p:sldId id="548" r:id="rId8"/>
    <p:sldId id="549" r:id="rId9"/>
    <p:sldId id="550" r:id="rId10"/>
    <p:sldId id="551" r:id="rId11"/>
    <p:sldId id="552" r:id="rId12"/>
    <p:sldId id="424" r:id="rId13"/>
    <p:sldId id="425" r:id="rId14"/>
    <p:sldId id="426" r:id="rId15"/>
    <p:sldId id="427" r:id="rId16"/>
    <p:sldId id="519" r:id="rId17"/>
    <p:sldId id="532" r:id="rId18"/>
    <p:sldId id="533" r:id="rId19"/>
    <p:sldId id="814" r:id="rId20"/>
    <p:sldId id="266" r:id="rId21"/>
    <p:sldId id="268" r:id="rId22"/>
    <p:sldId id="269" r:id="rId23"/>
    <p:sldId id="267" r:id="rId24"/>
    <p:sldId id="554" r:id="rId25"/>
    <p:sldId id="557" r:id="rId26"/>
    <p:sldId id="559" r:id="rId27"/>
    <p:sldId id="562" r:id="rId28"/>
    <p:sldId id="564" r:id="rId29"/>
    <p:sldId id="258" r:id="rId30"/>
    <p:sldId id="765" r:id="rId31"/>
    <p:sldId id="807" r:id="rId32"/>
    <p:sldId id="809" r:id="rId33"/>
    <p:sldId id="257" r:id="rId34"/>
    <p:sldId id="811" r:id="rId35"/>
    <p:sldId id="292" r:id="rId36"/>
    <p:sldId id="812" r:id="rId37"/>
    <p:sldId id="806" r:id="rId38"/>
    <p:sldId id="297" r:id="rId39"/>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E597C4-FAE8-4337-99E0-AE9084E9857A}" v="2" dt="2026-05-13T08:47:30.2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150" d="100"/>
          <a:sy n="150" d="100"/>
        </p:scale>
        <p:origin x="654" y="132"/>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ci Vladimir" userId="58e80697-e884-42d9-b356-4b4b0161e353" providerId="ADAL" clId="{6BB50DB1-EFAA-4B38-9DCA-A53181C4B392}"/>
    <pc:docChg chg="undo custSel addSld delSld modSld sldOrd">
      <pc:chgData name="Koci Vladimir" userId="58e80697-e884-42d9-b356-4b4b0161e353" providerId="ADAL" clId="{6BB50DB1-EFAA-4B38-9DCA-A53181C4B392}" dt="2026-05-13T08:59:55.844" v="42" actId="47"/>
      <pc:docMkLst>
        <pc:docMk/>
      </pc:docMkLst>
      <pc:sldChg chg="add">
        <pc:chgData name="Koci Vladimir" userId="58e80697-e884-42d9-b356-4b4b0161e353" providerId="ADAL" clId="{6BB50DB1-EFAA-4B38-9DCA-A53181C4B392}" dt="2026-05-13T08:47:30.299" v="34"/>
        <pc:sldMkLst>
          <pc:docMk/>
          <pc:sldMk cId="2152378419" sldId="266"/>
        </pc:sldMkLst>
      </pc:sldChg>
      <pc:sldChg chg="add ord">
        <pc:chgData name="Koci Vladimir" userId="58e80697-e884-42d9-b356-4b4b0161e353" providerId="ADAL" clId="{6BB50DB1-EFAA-4B38-9DCA-A53181C4B392}" dt="2026-05-13T08:47:48.190" v="36"/>
        <pc:sldMkLst>
          <pc:docMk/>
          <pc:sldMk cId="1223327568" sldId="267"/>
        </pc:sldMkLst>
      </pc:sldChg>
      <pc:sldChg chg="add">
        <pc:chgData name="Koci Vladimir" userId="58e80697-e884-42d9-b356-4b4b0161e353" providerId="ADAL" clId="{6BB50DB1-EFAA-4B38-9DCA-A53181C4B392}" dt="2026-05-13T08:47:30.299" v="34"/>
        <pc:sldMkLst>
          <pc:docMk/>
          <pc:sldMk cId="2990508357" sldId="268"/>
        </pc:sldMkLst>
      </pc:sldChg>
      <pc:sldChg chg="add">
        <pc:chgData name="Koci Vladimir" userId="58e80697-e884-42d9-b356-4b4b0161e353" providerId="ADAL" clId="{6BB50DB1-EFAA-4B38-9DCA-A53181C4B392}" dt="2026-05-13T08:47:30.299" v="34"/>
        <pc:sldMkLst>
          <pc:docMk/>
          <pc:sldMk cId="2863205453" sldId="269"/>
        </pc:sldMkLst>
      </pc:sldChg>
      <pc:sldChg chg="del">
        <pc:chgData name="Koci Vladimir" userId="58e80697-e884-42d9-b356-4b4b0161e353" providerId="ADAL" clId="{6BB50DB1-EFAA-4B38-9DCA-A53181C4B392}" dt="2026-05-13T08:59:33.126" v="39" actId="47"/>
        <pc:sldMkLst>
          <pc:docMk/>
          <pc:sldMk cId="1113453765" sldId="272"/>
        </pc:sldMkLst>
      </pc:sldChg>
      <pc:sldChg chg="del">
        <pc:chgData name="Koci Vladimir" userId="58e80697-e884-42d9-b356-4b4b0161e353" providerId="ADAL" clId="{6BB50DB1-EFAA-4B38-9DCA-A53181C4B392}" dt="2026-05-13T08:59:52.463" v="40" actId="47"/>
        <pc:sldMkLst>
          <pc:docMk/>
          <pc:sldMk cId="2089325348" sldId="275"/>
        </pc:sldMkLst>
      </pc:sldChg>
      <pc:sldChg chg="del">
        <pc:chgData name="Koci Vladimir" userId="58e80697-e884-42d9-b356-4b4b0161e353" providerId="ADAL" clId="{6BB50DB1-EFAA-4B38-9DCA-A53181C4B392}" dt="2026-05-13T08:59:55.844" v="42" actId="47"/>
        <pc:sldMkLst>
          <pc:docMk/>
          <pc:sldMk cId="1600101053" sldId="276"/>
        </pc:sldMkLst>
      </pc:sldChg>
      <pc:sldChg chg="del">
        <pc:chgData name="Koci Vladimir" userId="58e80697-e884-42d9-b356-4b4b0161e353" providerId="ADAL" clId="{6BB50DB1-EFAA-4B38-9DCA-A53181C4B392}" dt="2026-05-13T08:59:53.350" v="41" actId="47"/>
        <pc:sldMkLst>
          <pc:docMk/>
          <pc:sldMk cId="1619459291" sldId="289"/>
        </pc:sldMkLst>
      </pc:sldChg>
      <pc:sldChg chg="del">
        <pc:chgData name="Koci Vladimir" userId="58e80697-e884-42d9-b356-4b4b0161e353" providerId="ADAL" clId="{6BB50DB1-EFAA-4B38-9DCA-A53181C4B392}" dt="2026-05-13T08:45:52.690" v="31" actId="47"/>
        <pc:sldMkLst>
          <pc:docMk/>
          <pc:sldMk cId="902972" sldId="534"/>
        </pc:sldMkLst>
      </pc:sldChg>
      <pc:sldChg chg="del">
        <pc:chgData name="Koci Vladimir" userId="58e80697-e884-42d9-b356-4b4b0161e353" providerId="ADAL" clId="{6BB50DB1-EFAA-4B38-9DCA-A53181C4B392}" dt="2026-05-13T08:48:02.564" v="37" actId="47"/>
        <pc:sldMkLst>
          <pc:docMk/>
          <pc:sldMk cId="2695696256" sldId="567"/>
        </pc:sldMkLst>
      </pc:sldChg>
      <pc:sldChg chg="del">
        <pc:chgData name="Koci Vladimir" userId="58e80697-e884-42d9-b356-4b4b0161e353" providerId="ADAL" clId="{6BB50DB1-EFAA-4B38-9DCA-A53181C4B392}" dt="2026-05-13T08:58:56.313" v="38" actId="47"/>
        <pc:sldMkLst>
          <pc:docMk/>
          <pc:sldMk cId="638975593" sldId="770"/>
        </pc:sldMkLst>
      </pc:sldChg>
      <pc:sldChg chg="del">
        <pc:chgData name="Koci Vladimir" userId="58e80697-e884-42d9-b356-4b4b0161e353" providerId="ADAL" clId="{6BB50DB1-EFAA-4B38-9DCA-A53181C4B392}" dt="2026-05-13T08:45:17.336" v="30" actId="47"/>
        <pc:sldMkLst>
          <pc:docMk/>
          <pc:sldMk cId="3285136998" sldId="787"/>
        </pc:sldMkLst>
      </pc:sldChg>
      <pc:sldChg chg="del">
        <pc:chgData name="Koci Vladimir" userId="58e80697-e884-42d9-b356-4b4b0161e353" providerId="ADAL" clId="{6BB50DB1-EFAA-4B38-9DCA-A53181C4B392}" dt="2026-05-13T08:58:56.313" v="38" actId="47"/>
        <pc:sldMkLst>
          <pc:docMk/>
          <pc:sldMk cId="1284346418" sldId="797"/>
        </pc:sldMkLst>
      </pc:sldChg>
      <pc:sldChg chg="del">
        <pc:chgData name="Koci Vladimir" userId="58e80697-e884-42d9-b356-4b4b0161e353" providerId="ADAL" clId="{6BB50DB1-EFAA-4B38-9DCA-A53181C4B392}" dt="2026-05-13T08:58:56.313" v="38" actId="47"/>
        <pc:sldMkLst>
          <pc:docMk/>
          <pc:sldMk cId="1875485060" sldId="798"/>
        </pc:sldMkLst>
      </pc:sldChg>
      <pc:sldChg chg="del">
        <pc:chgData name="Koci Vladimir" userId="58e80697-e884-42d9-b356-4b4b0161e353" providerId="ADAL" clId="{6BB50DB1-EFAA-4B38-9DCA-A53181C4B392}" dt="2026-05-13T08:58:56.313" v="38" actId="47"/>
        <pc:sldMkLst>
          <pc:docMk/>
          <pc:sldMk cId="3230247625" sldId="799"/>
        </pc:sldMkLst>
      </pc:sldChg>
      <pc:sldChg chg="del">
        <pc:chgData name="Koci Vladimir" userId="58e80697-e884-42d9-b356-4b4b0161e353" providerId="ADAL" clId="{6BB50DB1-EFAA-4B38-9DCA-A53181C4B392}" dt="2026-05-13T08:58:56.313" v="38" actId="47"/>
        <pc:sldMkLst>
          <pc:docMk/>
          <pc:sldMk cId="1463889381" sldId="801"/>
        </pc:sldMkLst>
      </pc:sldChg>
      <pc:sldChg chg="del">
        <pc:chgData name="Koci Vladimir" userId="58e80697-e884-42d9-b356-4b4b0161e353" providerId="ADAL" clId="{6BB50DB1-EFAA-4B38-9DCA-A53181C4B392}" dt="2026-05-13T08:58:56.313" v="38" actId="47"/>
        <pc:sldMkLst>
          <pc:docMk/>
          <pc:sldMk cId="4269820279" sldId="802"/>
        </pc:sldMkLst>
      </pc:sldChg>
      <pc:sldChg chg="del">
        <pc:chgData name="Koci Vladimir" userId="58e80697-e884-42d9-b356-4b4b0161e353" providerId="ADAL" clId="{6BB50DB1-EFAA-4B38-9DCA-A53181C4B392}" dt="2026-05-13T08:58:56.313" v="38" actId="47"/>
        <pc:sldMkLst>
          <pc:docMk/>
          <pc:sldMk cId="2097742659" sldId="803"/>
        </pc:sldMkLst>
      </pc:sldChg>
      <pc:sldChg chg="del">
        <pc:chgData name="Koci Vladimir" userId="58e80697-e884-42d9-b356-4b4b0161e353" providerId="ADAL" clId="{6BB50DB1-EFAA-4B38-9DCA-A53181C4B392}" dt="2026-05-13T08:58:56.313" v="38" actId="47"/>
        <pc:sldMkLst>
          <pc:docMk/>
          <pc:sldMk cId="1086847931" sldId="804"/>
        </pc:sldMkLst>
      </pc:sldChg>
      <pc:sldChg chg="del">
        <pc:chgData name="Koci Vladimir" userId="58e80697-e884-42d9-b356-4b4b0161e353" providerId="ADAL" clId="{6BB50DB1-EFAA-4B38-9DCA-A53181C4B392}" dt="2026-05-13T08:58:56.313" v="38" actId="47"/>
        <pc:sldMkLst>
          <pc:docMk/>
          <pc:sldMk cId="4185176081" sldId="808"/>
        </pc:sldMkLst>
      </pc:sldChg>
      <pc:sldChg chg="ord">
        <pc:chgData name="Koci Vladimir" userId="58e80697-e884-42d9-b356-4b4b0161e353" providerId="ADAL" clId="{6BB50DB1-EFAA-4B38-9DCA-A53181C4B392}" dt="2026-05-13T08:47:22.941" v="33"/>
        <pc:sldMkLst>
          <pc:docMk/>
          <pc:sldMk cId="685032732" sldId="814"/>
        </pc:sldMkLst>
      </pc:sldChg>
      <pc:sldChg chg="addSp delSp modSp new mod ord modMedia setBg modClrScheme addAnim delAnim chgLayout">
        <pc:chgData name="Koci Vladimir" userId="58e80697-e884-42d9-b356-4b4b0161e353" providerId="ADAL" clId="{6BB50DB1-EFAA-4B38-9DCA-A53181C4B392}" dt="2026-05-13T08:44:51.823" v="29"/>
        <pc:sldMkLst>
          <pc:docMk/>
          <pc:sldMk cId="3554155679" sldId="815"/>
        </pc:sldMkLst>
        <pc:spChg chg="del mod ord">
          <ac:chgData name="Koci Vladimir" userId="58e80697-e884-42d9-b356-4b4b0161e353" providerId="ADAL" clId="{6BB50DB1-EFAA-4B38-9DCA-A53181C4B392}" dt="2026-05-13T08:24:02.759" v="3" actId="700"/>
          <ac:spMkLst>
            <pc:docMk/>
            <pc:sldMk cId="3554155679" sldId="815"/>
            <ac:spMk id="2" creationId="{071734BE-9277-BDB5-1F31-2E9714598717}"/>
          </ac:spMkLst>
        </pc:spChg>
        <pc:spChg chg="del mod ord">
          <ac:chgData name="Koci Vladimir" userId="58e80697-e884-42d9-b356-4b4b0161e353" providerId="ADAL" clId="{6BB50DB1-EFAA-4B38-9DCA-A53181C4B392}" dt="2026-05-13T08:24:02.759" v="3" actId="700"/>
          <ac:spMkLst>
            <pc:docMk/>
            <pc:sldMk cId="3554155679" sldId="815"/>
            <ac:spMk id="3" creationId="{0B969BAB-4BCB-E9B3-D8DD-315ED783E793}"/>
          </ac:spMkLst>
        </pc:spChg>
        <pc:spChg chg="del">
          <ac:chgData name="Koci Vladimir" userId="58e80697-e884-42d9-b356-4b4b0161e353" providerId="ADAL" clId="{6BB50DB1-EFAA-4B38-9DCA-A53181C4B392}" dt="2026-05-13T08:24:02.759" v="3" actId="700"/>
          <ac:spMkLst>
            <pc:docMk/>
            <pc:sldMk cId="3554155679" sldId="815"/>
            <ac:spMk id="4" creationId="{75D760EF-229F-35E4-EC4D-CB6468CA3A38}"/>
          </ac:spMkLst>
        </pc:spChg>
        <pc:spChg chg="mod ord">
          <ac:chgData name="Koci Vladimir" userId="58e80697-e884-42d9-b356-4b4b0161e353" providerId="ADAL" clId="{6BB50DB1-EFAA-4B38-9DCA-A53181C4B392}" dt="2026-05-13T08:44:51.229" v="27" actId="26606"/>
          <ac:spMkLst>
            <pc:docMk/>
            <pc:sldMk cId="3554155679" sldId="815"/>
            <ac:spMk id="5" creationId="{3906DE9E-CB40-2992-D406-9198074404F3}"/>
          </ac:spMkLst>
        </pc:spChg>
        <pc:spChg chg="add mod ord">
          <ac:chgData name="Koci Vladimir" userId="58e80697-e884-42d9-b356-4b4b0161e353" providerId="ADAL" clId="{6BB50DB1-EFAA-4B38-9DCA-A53181C4B392}" dt="2026-05-13T08:44:51.229" v="27" actId="26606"/>
          <ac:spMkLst>
            <pc:docMk/>
            <pc:sldMk cId="3554155679" sldId="815"/>
            <ac:spMk id="6" creationId="{9E63D38A-71ED-C44D-BA65-D02EFB2E4CE9}"/>
          </ac:spMkLst>
        </pc:spChg>
        <pc:spChg chg="add mod ord">
          <ac:chgData name="Koci Vladimir" userId="58e80697-e884-42d9-b356-4b4b0161e353" providerId="ADAL" clId="{6BB50DB1-EFAA-4B38-9DCA-A53181C4B392}" dt="2026-05-13T08:44:51.229" v="27" actId="26606"/>
          <ac:spMkLst>
            <pc:docMk/>
            <pc:sldMk cId="3554155679" sldId="815"/>
            <ac:spMk id="7" creationId="{1DD6A95E-214F-4174-E84D-4E62823A435C}"/>
          </ac:spMkLst>
        </pc:spChg>
        <pc:spChg chg="add del">
          <ac:chgData name="Koci Vladimir" userId="58e80697-e884-42d9-b356-4b4b0161e353" providerId="ADAL" clId="{6BB50DB1-EFAA-4B38-9DCA-A53181C4B392}" dt="2026-05-13T08:44:51.164" v="26" actId="26606"/>
          <ac:spMkLst>
            <pc:docMk/>
            <pc:sldMk cId="3554155679" sldId="815"/>
            <ac:spMk id="12" creationId="{577D6B2E-37A3-429E-A37C-F30ED6487282}"/>
          </ac:spMkLst>
        </pc:spChg>
        <pc:spChg chg="add del">
          <ac:chgData name="Koci Vladimir" userId="58e80697-e884-42d9-b356-4b4b0161e353" providerId="ADAL" clId="{6BB50DB1-EFAA-4B38-9DCA-A53181C4B392}" dt="2026-05-13T08:44:42.792" v="22" actId="26606"/>
          <ac:spMkLst>
            <pc:docMk/>
            <pc:sldMk cId="3554155679" sldId="815"/>
            <ac:spMk id="13" creationId="{EB0222B5-B739-82A9-5CCC-C5585AE12A69}"/>
          </ac:spMkLst>
        </pc:spChg>
        <pc:spChg chg="add del">
          <ac:chgData name="Koci Vladimir" userId="58e80697-e884-42d9-b356-4b4b0161e353" providerId="ADAL" clId="{6BB50DB1-EFAA-4B38-9DCA-A53181C4B392}" dt="2026-05-13T08:44:45.986" v="24" actId="26606"/>
          <ac:spMkLst>
            <pc:docMk/>
            <pc:sldMk cId="3554155679" sldId="815"/>
            <ac:spMk id="14" creationId="{A3363022-C969-41E9-8EB2-E4C94908C1FA}"/>
          </ac:spMkLst>
        </pc:spChg>
        <pc:spChg chg="add del">
          <ac:chgData name="Koci Vladimir" userId="58e80697-e884-42d9-b356-4b4b0161e353" providerId="ADAL" clId="{6BB50DB1-EFAA-4B38-9DCA-A53181C4B392}" dt="2026-05-13T08:44:42.792" v="22" actId="26606"/>
          <ac:spMkLst>
            <pc:docMk/>
            <pc:sldMk cId="3554155679" sldId="815"/>
            <ac:spMk id="15" creationId="{5BE23E75-E7E9-4D9F-6D25-5512363F8621}"/>
          </ac:spMkLst>
        </pc:spChg>
        <pc:spChg chg="add del">
          <ac:chgData name="Koci Vladimir" userId="58e80697-e884-42d9-b356-4b4b0161e353" providerId="ADAL" clId="{6BB50DB1-EFAA-4B38-9DCA-A53181C4B392}" dt="2026-05-13T08:44:45.986" v="24" actId="26606"/>
          <ac:spMkLst>
            <pc:docMk/>
            <pc:sldMk cId="3554155679" sldId="815"/>
            <ac:spMk id="16" creationId="{8D1AD6B3-BE88-4CEB-BA17-790657CC4729}"/>
          </ac:spMkLst>
        </pc:spChg>
        <pc:spChg chg="add del">
          <ac:chgData name="Koci Vladimir" userId="58e80697-e884-42d9-b356-4b4b0161e353" providerId="ADAL" clId="{6BB50DB1-EFAA-4B38-9DCA-A53181C4B392}" dt="2026-05-13T08:44:51.164" v="26" actId="26606"/>
          <ac:spMkLst>
            <pc:docMk/>
            <pc:sldMk cId="3554155679" sldId="815"/>
            <ac:spMk id="23" creationId="{5CEAD642-85CF-4750-8432-7C80C901F001}"/>
          </ac:spMkLst>
        </pc:spChg>
        <pc:spChg chg="add del">
          <ac:chgData name="Koci Vladimir" userId="58e80697-e884-42d9-b356-4b4b0161e353" providerId="ADAL" clId="{6BB50DB1-EFAA-4B38-9DCA-A53181C4B392}" dt="2026-05-13T08:44:51.164" v="26" actId="26606"/>
          <ac:spMkLst>
            <pc:docMk/>
            <pc:sldMk cId="3554155679" sldId="815"/>
            <ac:spMk id="24" creationId="{B5A1B09C-1565-46F8-B70F-621C5EB48A09}"/>
          </ac:spMkLst>
        </pc:spChg>
        <pc:spChg chg="add del">
          <ac:chgData name="Koci Vladimir" userId="58e80697-e884-42d9-b356-4b4b0161e353" providerId="ADAL" clId="{6BB50DB1-EFAA-4B38-9DCA-A53181C4B392}" dt="2026-05-13T08:44:51.164" v="26" actId="26606"/>
          <ac:spMkLst>
            <pc:docMk/>
            <pc:sldMk cId="3554155679" sldId="815"/>
            <ac:spMk id="25" creationId="{FA33EEAE-15D5-4119-8C1E-89D943F911EF}"/>
          </ac:spMkLst>
        </pc:spChg>
        <pc:spChg chg="add del">
          <ac:chgData name="Koci Vladimir" userId="58e80697-e884-42d9-b356-4b4b0161e353" providerId="ADAL" clId="{6BB50DB1-EFAA-4B38-9DCA-A53181C4B392}" dt="2026-05-13T08:44:51.164" v="26" actId="26606"/>
          <ac:spMkLst>
            <pc:docMk/>
            <pc:sldMk cId="3554155679" sldId="815"/>
            <ac:spMk id="26" creationId="{8C516CC8-80AC-446C-A56E-9F54B7210402}"/>
          </ac:spMkLst>
        </pc:spChg>
        <pc:spChg chg="add del">
          <ac:chgData name="Koci Vladimir" userId="58e80697-e884-42d9-b356-4b4b0161e353" providerId="ADAL" clId="{6BB50DB1-EFAA-4B38-9DCA-A53181C4B392}" dt="2026-05-13T08:44:51.164" v="26" actId="26606"/>
          <ac:spMkLst>
            <pc:docMk/>
            <pc:sldMk cId="3554155679" sldId="815"/>
            <ac:spMk id="27" creationId="{730D8B3B-9B80-4025-B934-26DC7D7CD231}"/>
          </ac:spMkLst>
        </pc:spChg>
        <pc:spChg chg="add del">
          <ac:chgData name="Koci Vladimir" userId="58e80697-e884-42d9-b356-4b4b0161e353" providerId="ADAL" clId="{6BB50DB1-EFAA-4B38-9DCA-A53181C4B392}" dt="2026-05-13T08:44:51.164" v="26" actId="26606"/>
          <ac:spMkLst>
            <pc:docMk/>
            <pc:sldMk cId="3554155679" sldId="815"/>
            <ac:spMk id="28" creationId="{1064D5D5-227B-4F66-9AEA-46F570E793BD}"/>
          </ac:spMkLst>
        </pc:spChg>
        <pc:spChg chg="add">
          <ac:chgData name="Koci Vladimir" userId="58e80697-e884-42d9-b356-4b4b0161e353" providerId="ADAL" clId="{6BB50DB1-EFAA-4B38-9DCA-A53181C4B392}" dt="2026-05-13T08:44:51.229" v="27" actId="26606"/>
          <ac:spMkLst>
            <pc:docMk/>
            <pc:sldMk cId="3554155679" sldId="815"/>
            <ac:spMk id="30" creationId="{C1DD1A8A-57D5-4A81-AD04-532B043C5611}"/>
          </ac:spMkLst>
        </pc:spChg>
        <pc:spChg chg="add">
          <ac:chgData name="Koci Vladimir" userId="58e80697-e884-42d9-b356-4b4b0161e353" providerId="ADAL" clId="{6BB50DB1-EFAA-4B38-9DCA-A53181C4B392}" dt="2026-05-13T08:44:51.229" v="27" actId="26606"/>
          <ac:spMkLst>
            <pc:docMk/>
            <pc:sldMk cId="3554155679" sldId="815"/>
            <ac:spMk id="32" creationId="{007891EC-4501-44ED-A8C8-B11B6DB767AB}"/>
          </ac:spMkLst>
        </pc:spChg>
        <pc:grpChg chg="add del">
          <ac:chgData name="Koci Vladimir" userId="58e80697-e884-42d9-b356-4b4b0161e353" providerId="ADAL" clId="{6BB50DB1-EFAA-4B38-9DCA-A53181C4B392}" dt="2026-05-13T08:44:45.986" v="24" actId="26606"/>
          <ac:grpSpMkLst>
            <pc:docMk/>
            <pc:sldMk cId="3554155679" sldId="815"/>
            <ac:grpSpMk id="18" creationId="{89D1390B-7E13-4B4F-9CB2-391063412E54}"/>
          </ac:grpSpMkLst>
        </pc:grpChg>
        <pc:picChg chg="add del">
          <ac:chgData name="Koci Vladimir" userId="58e80697-e884-42d9-b356-4b4b0161e353" providerId="ADAL" clId="{6BB50DB1-EFAA-4B38-9DCA-A53181C4B392}" dt="2026-05-13T08:44:42.792" v="22" actId="26606"/>
          <ac:picMkLst>
            <pc:docMk/>
            <pc:sldMk cId="3554155679" sldId="815"/>
            <ac:picMk id="9" creationId="{DE2926E4-DA33-7F71-7331-F43766974982}"/>
          </ac:picMkLst>
        </pc:picChg>
        <pc:picChg chg="add del">
          <ac:chgData name="Koci Vladimir" userId="58e80697-e884-42d9-b356-4b4b0161e353" providerId="ADAL" clId="{6BB50DB1-EFAA-4B38-9DCA-A53181C4B392}" dt="2026-05-13T08:44:45.986" v="24" actId="26606"/>
          <ac:picMkLst>
            <pc:docMk/>
            <pc:sldMk cId="3554155679" sldId="815"/>
            <ac:picMk id="11" creationId="{33B7B380-602C-6E3D-D14F-F68986E61F32}"/>
          </ac:picMkLst>
        </pc:picChg>
        <pc:picChg chg="add mod">
          <ac:chgData name="Koci Vladimir" userId="58e80697-e884-42d9-b356-4b4b0161e353" providerId="ADAL" clId="{6BB50DB1-EFAA-4B38-9DCA-A53181C4B392}" dt="2026-05-13T08:44:51.823" v="29"/>
          <ac:picMkLst>
            <pc:docMk/>
            <pc:sldMk cId="3554155679" sldId="815"/>
            <ac:picMk id="31" creationId="{EA1B53A9-2906-5705-5CA6-C6C06A783A58}"/>
          </ac:picMkLst>
        </pc:picChg>
        <pc:cxnChg chg="add del">
          <ac:chgData name="Koci Vladimir" userId="58e80697-e884-42d9-b356-4b4b0161e353" providerId="ADAL" clId="{6BB50DB1-EFAA-4B38-9DCA-A53181C4B392}" dt="2026-05-13T08:44:42.792" v="22" actId="26606"/>
          <ac:cxnSpMkLst>
            <pc:docMk/>
            <pc:sldMk cId="3554155679" sldId="815"/>
            <ac:cxnSpMk id="17" creationId="{61B115DB-65EB-3FC3-7284-CFDF4ADC60B6}"/>
          </ac:cxnSpMkLst>
        </pc:cxn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1.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oleObject" Target="file:///C:\Users\kociv\Dropbox\L%20C%20A%20studie\KMV-Incien\vysledky.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kociv\Dropbox\L%20C%20A%20studie\KMV-Incien\vysledky.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trecakot\Desktop\plocha\LCA%20Studio\Zakazky\Colours%20of%20Ostrava\Data%20vstupni.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3423315132863703E-2"/>
          <c:y val="3.4727703235990531E-2"/>
          <c:w val="0.94220464427810691"/>
          <c:h val="0.64459738112846388"/>
        </c:manualLayout>
      </c:layout>
      <c:barChart>
        <c:barDir val="col"/>
        <c:grouping val="percentStacked"/>
        <c:varyColors val="0"/>
        <c:ser>
          <c:idx val="0"/>
          <c:order val="0"/>
          <c:tx>
            <c:strRef>
              <c:f>'Kontribucni analyza'!$C$46</c:f>
              <c:strCache>
                <c:ptCount val="1"/>
                <c:pt idx="0">
                  <c:v>EF 3.0 Acidification</c:v>
                </c:pt>
              </c:strCache>
            </c:strRef>
          </c:tx>
          <c:spPr>
            <a:solidFill>
              <a:schemeClr val="accent6"/>
            </a:solidFill>
            <a:ln>
              <a:noFill/>
            </a:ln>
            <a:effectLst/>
          </c:spPr>
          <c:invertIfNegative val="0"/>
          <c:cat>
            <c:strRef>
              <c:f>'Kontribucni analyza'!$B$47:$B$57</c:f>
              <c:strCache>
                <c:ptCount val="11"/>
                <c:pt idx="0">
                  <c:v>Cirkulka 25c</c:v>
                </c:pt>
                <c:pt idx="1">
                  <c:v>Cirkulka 80c</c:v>
                </c:pt>
                <c:pt idx="2">
                  <c:v>Cirkulka rAl 25c</c:v>
                </c:pt>
                <c:pt idx="3">
                  <c:v>Cirkulka rAl 80c </c:v>
                </c:pt>
                <c:pt idx="4">
                  <c:v>KEG sud 120c</c:v>
                </c:pt>
                <c:pt idx="5">
                  <c:v>KEG sud 60c</c:v>
                </c:pt>
                <c:pt idx="6">
                  <c:v>PET lahev</c:v>
                </c:pt>
                <c:pt idx="7">
                  <c:v>PET lahev rec.</c:v>
                </c:pt>
                <c:pt idx="8">
                  <c:v>Plechovka Al</c:v>
                </c:pt>
                <c:pt idx="9">
                  <c:v>Plechovka rAl</c:v>
                </c:pt>
                <c:pt idx="10">
                  <c:v>Skleněná lahev nevratná</c:v>
                </c:pt>
              </c:strCache>
            </c:strRef>
          </c:cat>
          <c:val>
            <c:numRef>
              <c:f>'Kontribucni analyza'!$C$47:$C$57</c:f>
              <c:numCache>
                <c:formatCode>0%</c:formatCode>
                <c:ptCount val="11"/>
                <c:pt idx="0">
                  <c:v>6.3018867924528307E-2</c:v>
                </c:pt>
                <c:pt idx="1">
                  <c:v>5.6836158192090397E-2</c:v>
                </c:pt>
                <c:pt idx="2">
                  <c:v>6.1296859169199594E-2</c:v>
                </c:pt>
                <c:pt idx="3">
                  <c:v>5.4197530864197541E-2</c:v>
                </c:pt>
                <c:pt idx="4">
                  <c:v>1.6987179487179489E-2</c:v>
                </c:pt>
                <c:pt idx="5">
                  <c:v>1.4E-2</c:v>
                </c:pt>
                <c:pt idx="6">
                  <c:v>2.3596792668957617E-2</c:v>
                </c:pt>
                <c:pt idx="7">
                  <c:v>3.4542586750788647E-2</c:v>
                </c:pt>
                <c:pt idx="8">
                  <c:v>7.2272727272727266E-2</c:v>
                </c:pt>
                <c:pt idx="9">
                  <c:v>3.333333333333334E-2</c:v>
                </c:pt>
                <c:pt idx="10">
                  <c:v>8.9606741573033707E-2</c:v>
                </c:pt>
              </c:numCache>
            </c:numRef>
          </c:val>
          <c:extLst>
            <c:ext xmlns:c16="http://schemas.microsoft.com/office/drawing/2014/chart" uri="{C3380CC4-5D6E-409C-BE32-E72D297353CC}">
              <c16:uniqueId val="{00000000-F279-4FD2-8A53-81C45986A549}"/>
            </c:ext>
          </c:extLst>
        </c:ser>
        <c:ser>
          <c:idx val="1"/>
          <c:order val="1"/>
          <c:tx>
            <c:strRef>
              <c:f>'Kontribucni analyza'!$D$46</c:f>
              <c:strCache>
                <c:ptCount val="1"/>
                <c:pt idx="0">
                  <c:v>EF 3.0 Climate Change - total</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'Kontribucni analyza'!$B$47:$B$57</c:f>
              <c:strCache>
                <c:ptCount val="11"/>
                <c:pt idx="0">
                  <c:v>Cirkulka 25c</c:v>
                </c:pt>
                <c:pt idx="1">
                  <c:v>Cirkulka 80c</c:v>
                </c:pt>
                <c:pt idx="2">
                  <c:v>Cirkulka rAl 25c</c:v>
                </c:pt>
                <c:pt idx="3">
                  <c:v>Cirkulka rAl 80c </c:v>
                </c:pt>
                <c:pt idx="4">
                  <c:v>KEG sud 120c</c:v>
                </c:pt>
                <c:pt idx="5">
                  <c:v>KEG sud 60c</c:v>
                </c:pt>
                <c:pt idx="6">
                  <c:v>PET lahev</c:v>
                </c:pt>
                <c:pt idx="7">
                  <c:v>PET lahev rec.</c:v>
                </c:pt>
                <c:pt idx="8">
                  <c:v>Plechovka Al</c:v>
                </c:pt>
                <c:pt idx="9">
                  <c:v>Plechovka rAl</c:v>
                </c:pt>
                <c:pt idx="10">
                  <c:v>Skleněná lahev nevratná</c:v>
                </c:pt>
              </c:strCache>
            </c:strRef>
          </c:cat>
          <c:val>
            <c:numRef>
              <c:f>'Kontribucni analyza'!$D$47:$D$57</c:f>
              <c:numCache>
                <c:formatCode>0%</c:formatCode>
                <c:ptCount val="11"/>
                <c:pt idx="0">
                  <c:v>0.31981132075471697</c:v>
                </c:pt>
                <c:pt idx="1">
                  <c:v>0.33220338983050846</c:v>
                </c:pt>
                <c:pt idx="2">
                  <c:v>0.31408308004052682</c:v>
                </c:pt>
                <c:pt idx="3">
                  <c:v>0.3271604938271605</c:v>
                </c:pt>
                <c:pt idx="4">
                  <c:v>0.14631410256410257</c:v>
                </c:pt>
                <c:pt idx="5">
                  <c:v>0.10090909090909091</c:v>
                </c:pt>
                <c:pt idx="6">
                  <c:v>0.4032073310423826</c:v>
                </c:pt>
                <c:pt idx="7">
                  <c:v>0.39274447949526808</c:v>
                </c:pt>
                <c:pt idx="8">
                  <c:v>0.37681818181818177</c:v>
                </c:pt>
                <c:pt idx="9">
                  <c:v>0.35897435897435903</c:v>
                </c:pt>
                <c:pt idx="10">
                  <c:v>0.26404494382022475</c:v>
                </c:pt>
              </c:numCache>
            </c:numRef>
          </c:val>
          <c:extLst>
            <c:ext xmlns:c16="http://schemas.microsoft.com/office/drawing/2014/chart" uri="{C3380CC4-5D6E-409C-BE32-E72D297353CC}">
              <c16:uniqueId val="{00000001-F279-4FD2-8A53-81C45986A549}"/>
            </c:ext>
          </c:extLst>
        </c:ser>
        <c:ser>
          <c:idx val="2"/>
          <c:order val="2"/>
          <c:tx>
            <c:strRef>
              <c:f>'Kontribucni analyza'!$E$46</c:f>
              <c:strCache>
                <c:ptCount val="1"/>
                <c:pt idx="0">
                  <c:v>EF 3.0 Ecotoxicity, freshwater - total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'Kontribucni analyza'!$B$47:$B$57</c:f>
              <c:strCache>
                <c:ptCount val="11"/>
                <c:pt idx="0">
                  <c:v>Cirkulka 25c</c:v>
                </c:pt>
                <c:pt idx="1">
                  <c:v>Cirkulka 80c</c:v>
                </c:pt>
                <c:pt idx="2">
                  <c:v>Cirkulka rAl 25c</c:v>
                </c:pt>
                <c:pt idx="3">
                  <c:v>Cirkulka rAl 80c </c:v>
                </c:pt>
                <c:pt idx="4">
                  <c:v>KEG sud 120c</c:v>
                </c:pt>
                <c:pt idx="5">
                  <c:v>KEG sud 60c</c:v>
                </c:pt>
                <c:pt idx="6">
                  <c:v>PET lahev</c:v>
                </c:pt>
                <c:pt idx="7">
                  <c:v>PET lahev rec.</c:v>
                </c:pt>
                <c:pt idx="8">
                  <c:v>Plechovka Al</c:v>
                </c:pt>
                <c:pt idx="9">
                  <c:v>Plechovka rAl</c:v>
                </c:pt>
                <c:pt idx="10">
                  <c:v>Skleněná lahev nevratná</c:v>
                </c:pt>
              </c:strCache>
            </c:strRef>
          </c:cat>
          <c:val>
            <c:numRef>
              <c:f>'Kontribucni analyza'!$E$47:$E$57</c:f>
              <c:numCache>
                <c:formatCode>0%</c:formatCode>
                <c:ptCount val="11"/>
                <c:pt idx="0">
                  <c:v>0.14056603773584905</c:v>
                </c:pt>
                <c:pt idx="1">
                  <c:v>0.15706214689265535</c:v>
                </c:pt>
                <c:pt idx="2">
                  <c:v>0.14792299898682876</c:v>
                </c:pt>
                <c:pt idx="3">
                  <c:v>0.16913580246913582</c:v>
                </c:pt>
                <c:pt idx="4">
                  <c:v>1.9070512820512819E-2</c:v>
                </c:pt>
                <c:pt idx="5">
                  <c:v>1.2272727272727272E-2</c:v>
                </c:pt>
                <c:pt idx="6">
                  <c:v>6.0137457044673541E-2</c:v>
                </c:pt>
                <c:pt idx="7">
                  <c:v>8.5962145110410101E-2</c:v>
                </c:pt>
                <c:pt idx="8">
                  <c:v>4.0454545454545451E-2</c:v>
                </c:pt>
                <c:pt idx="9">
                  <c:v>7.2978303747534515E-2</c:v>
                </c:pt>
                <c:pt idx="10">
                  <c:v>6.6151685393258428E-2</c:v>
                </c:pt>
              </c:numCache>
            </c:numRef>
          </c:val>
          <c:extLst>
            <c:ext xmlns:c16="http://schemas.microsoft.com/office/drawing/2014/chart" uri="{C3380CC4-5D6E-409C-BE32-E72D297353CC}">
              <c16:uniqueId val="{00000002-F279-4FD2-8A53-81C45986A549}"/>
            </c:ext>
          </c:extLst>
        </c:ser>
        <c:ser>
          <c:idx val="3"/>
          <c:order val="3"/>
          <c:tx>
            <c:strRef>
              <c:f>'Kontribucni analyza'!$F$46</c:f>
              <c:strCache>
                <c:ptCount val="1"/>
                <c:pt idx="0">
                  <c:v>EF 3.0 Eutrophication, freshwater</c:v>
                </c:pt>
              </c:strCache>
            </c:strRef>
          </c:tx>
          <c:spPr>
            <a:solidFill>
              <a:schemeClr val="accent6">
                <a:lumMod val="60000"/>
              </a:schemeClr>
            </a:solidFill>
            <a:ln>
              <a:noFill/>
            </a:ln>
            <a:effectLst/>
          </c:spPr>
          <c:invertIfNegative val="0"/>
          <c:cat>
            <c:strRef>
              <c:f>'Kontribucni analyza'!$B$47:$B$57</c:f>
              <c:strCache>
                <c:ptCount val="11"/>
                <c:pt idx="0">
                  <c:v>Cirkulka 25c</c:v>
                </c:pt>
                <c:pt idx="1">
                  <c:v>Cirkulka 80c</c:v>
                </c:pt>
                <c:pt idx="2">
                  <c:v>Cirkulka rAl 25c</c:v>
                </c:pt>
                <c:pt idx="3">
                  <c:v>Cirkulka rAl 80c </c:v>
                </c:pt>
                <c:pt idx="4">
                  <c:v>KEG sud 120c</c:v>
                </c:pt>
                <c:pt idx="5">
                  <c:v>KEG sud 60c</c:v>
                </c:pt>
                <c:pt idx="6">
                  <c:v>PET lahev</c:v>
                </c:pt>
                <c:pt idx="7">
                  <c:v>PET lahev rec.</c:v>
                </c:pt>
                <c:pt idx="8">
                  <c:v>Plechovka Al</c:v>
                </c:pt>
                <c:pt idx="9">
                  <c:v>Plechovka rAl</c:v>
                </c:pt>
                <c:pt idx="10">
                  <c:v>Skleněná lahev nevratná</c:v>
                </c:pt>
              </c:strCache>
            </c:strRef>
          </c:cat>
          <c:val>
            <c:numRef>
              <c:f>'Kontribucni analyza'!$F$47:$F$57</c:f>
              <c:numCache>
                <c:formatCode>0%</c:formatCode>
                <c:ptCount val="11"/>
                <c:pt idx="0">
                  <c:v>1.1981132075471699E-2</c:v>
                </c:pt>
                <c:pt idx="1">
                  <c:v>9.2090395480225982E-3</c:v>
                </c:pt>
                <c:pt idx="2">
                  <c:v>1.2867274569402228E-2</c:v>
                </c:pt>
                <c:pt idx="3">
                  <c:v>1.0061728395061729E-2</c:v>
                </c:pt>
                <c:pt idx="4">
                  <c:v>9.0384615384615395E-4</c:v>
                </c:pt>
                <c:pt idx="5">
                  <c:v>5.236363636363636E-4</c:v>
                </c:pt>
                <c:pt idx="6">
                  <c:v>1.4432989690721649E-3</c:v>
                </c:pt>
                <c:pt idx="7">
                  <c:v>3.3438485804416405E-2</c:v>
                </c:pt>
                <c:pt idx="8">
                  <c:v>1.9772727272727273E-3</c:v>
                </c:pt>
                <c:pt idx="9">
                  <c:v>8.2445759368836302E-3</c:v>
                </c:pt>
                <c:pt idx="10">
                  <c:v>2.4157303370786518E-2</c:v>
                </c:pt>
              </c:numCache>
            </c:numRef>
          </c:val>
          <c:extLst>
            <c:ext xmlns:c16="http://schemas.microsoft.com/office/drawing/2014/chart" uri="{C3380CC4-5D6E-409C-BE32-E72D297353CC}">
              <c16:uniqueId val="{00000003-F279-4FD2-8A53-81C45986A549}"/>
            </c:ext>
          </c:extLst>
        </c:ser>
        <c:ser>
          <c:idx val="4"/>
          <c:order val="4"/>
          <c:tx>
            <c:strRef>
              <c:f>'Kontribucni analyza'!$G$46</c:f>
              <c:strCache>
                <c:ptCount val="1"/>
                <c:pt idx="0">
                  <c:v>EF 3.0 Eutrophication, marine</c:v>
                </c:pt>
              </c:strCache>
            </c:strRef>
          </c:tx>
          <c:spPr>
            <a:solidFill>
              <a:schemeClr val="accent5">
                <a:lumMod val="60000"/>
              </a:schemeClr>
            </a:solidFill>
            <a:ln>
              <a:noFill/>
            </a:ln>
            <a:effectLst/>
          </c:spPr>
          <c:invertIfNegative val="0"/>
          <c:cat>
            <c:strRef>
              <c:f>'Kontribucni analyza'!$B$47:$B$57</c:f>
              <c:strCache>
                <c:ptCount val="11"/>
                <c:pt idx="0">
                  <c:v>Cirkulka 25c</c:v>
                </c:pt>
                <c:pt idx="1">
                  <c:v>Cirkulka 80c</c:v>
                </c:pt>
                <c:pt idx="2">
                  <c:v>Cirkulka rAl 25c</c:v>
                </c:pt>
                <c:pt idx="3">
                  <c:v>Cirkulka rAl 80c </c:v>
                </c:pt>
                <c:pt idx="4">
                  <c:v>KEG sud 120c</c:v>
                </c:pt>
                <c:pt idx="5">
                  <c:v>KEG sud 60c</c:v>
                </c:pt>
                <c:pt idx="6">
                  <c:v>PET lahev</c:v>
                </c:pt>
                <c:pt idx="7">
                  <c:v>PET lahev rec.</c:v>
                </c:pt>
                <c:pt idx="8">
                  <c:v>Plechovka Al</c:v>
                </c:pt>
                <c:pt idx="9">
                  <c:v>Plechovka rAl</c:v>
                </c:pt>
                <c:pt idx="10">
                  <c:v>Skleněná lahev nevratná</c:v>
                </c:pt>
              </c:strCache>
            </c:strRef>
          </c:cat>
          <c:val>
            <c:numRef>
              <c:f>'Kontribucni analyza'!$G$47:$G$57</c:f>
              <c:numCache>
                <c:formatCode>0%</c:formatCode>
                <c:ptCount val="11"/>
                <c:pt idx="0">
                  <c:v>1.3867924528301887E-2</c:v>
                </c:pt>
                <c:pt idx="1">
                  <c:v>1.2655367231638417E-2</c:v>
                </c:pt>
                <c:pt idx="2">
                  <c:v>1.3779128672745694E-2</c:v>
                </c:pt>
                <c:pt idx="3">
                  <c:v>1.2592592592592594E-2</c:v>
                </c:pt>
                <c:pt idx="4">
                  <c:v>4.1666666666666666E-3</c:v>
                </c:pt>
                <c:pt idx="5">
                  <c:v>3.027272727272727E-3</c:v>
                </c:pt>
                <c:pt idx="6">
                  <c:v>8.4765177548682714E-3</c:v>
                </c:pt>
                <c:pt idx="7">
                  <c:v>1.2681388012618295E-2</c:v>
                </c:pt>
                <c:pt idx="8">
                  <c:v>1.427272727272727E-2</c:v>
                </c:pt>
                <c:pt idx="9">
                  <c:v>1.3905325443786984E-2</c:v>
                </c:pt>
                <c:pt idx="10">
                  <c:v>1.867977528089888E-2</c:v>
                </c:pt>
              </c:numCache>
            </c:numRef>
          </c:val>
          <c:extLst>
            <c:ext xmlns:c16="http://schemas.microsoft.com/office/drawing/2014/chart" uri="{C3380CC4-5D6E-409C-BE32-E72D297353CC}">
              <c16:uniqueId val="{00000004-F279-4FD2-8A53-81C45986A549}"/>
            </c:ext>
          </c:extLst>
        </c:ser>
        <c:ser>
          <c:idx val="5"/>
          <c:order val="5"/>
          <c:tx>
            <c:strRef>
              <c:f>'Kontribucni analyza'!$H$46</c:f>
              <c:strCache>
                <c:ptCount val="1"/>
                <c:pt idx="0">
                  <c:v>EF 3.0 Eutrophication, terrestrial</c:v>
                </c:pt>
              </c:strCache>
            </c:strRef>
          </c:tx>
          <c:spPr>
            <a:solidFill>
              <a:schemeClr val="accent4">
                <a:lumMod val="60000"/>
              </a:schemeClr>
            </a:solidFill>
            <a:ln>
              <a:noFill/>
            </a:ln>
            <a:effectLst/>
          </c:spPr>
          <c:invertIfNegative val="0"/>
          <c:cat>
            <c:strRef>
              <c:f>'Kontribucni analyza'!$B$47:$B$57</c:f>
              <c:strCache>
                <c:ptCount val="11"/>
                <c:pt idx="0">
                  <c:v>Cirkulka 25c</c:v>
                </c:pt>
                <c:pt idx="1">
                  <c:v>Cirkulka 80c</c:v>
                </c:pt>
                <c:pt idx="2">
                  <c:v>Cirkulka rAl 25c</c:v>
                </c:pt>
                <c:pt idx="3">
                  <c:v>Cirkulka rAl 80c </c:v>
                </c:pt>
                <c:pt idx="4">
                  <c:v>KEG sud 120c</c:v>
                </c:pt>
                <c:pt idx="5">
                  <c:v>KEG sud 60c</c:v>
                </c:pt>
                <c:pt idx="6">
                  <c:v>PET lahev</c:v>
                </c:pt>
                <c:pt idx="7">
                  <c:v>PET lahev rec.</c:v>
                </c:pt>
                <c:pt idx="8">
                  <c:v>Plechovka Al</c:v>
                </c:pt>
                <c:pt idx="9">
                  <c:v>Plechovka rAl</c:v>
                </c:pt>
                <c:pt idx="10">
                  <c:v>Skleněná lahev nevratná</c:v>
                </c:pt>
              </c:strCache>
            </c:strRef>
          </c:cat>
          <c:val>
            <c:numRef>
              <c:f>'Kontribucni analyza'!$H$47:$H$57</c:f>
              <c:numCache>
                <c:formatCode>0%</c:formatCode>
                <c:ptCount val="11"/>
                <c:pt idx="0">
                  <c:v>2.1037735849056605E-2</c:v>
                </c:pt>
                <c:pt idx="1">
                  <c:v>1.9209039548022597E-2</c:v>
                </c:pt>
                <c:pt idx="2">
                  <c:v>2.0972644376899694E-2</c:v>
                </c:pt>
                <c:pt idx="3">
                  <c:v>1.8888888888888889E-2</c:v>
                </c:pt>
                <c:pt idx="4">
                  <c:v>5.9294871794871801E-3</c:v>
                </c:pt>
                <c:pt idx="5">
                  <c:v>4.3727272727272721E-3</c:v>
                </c:pt>
                <c:pt idx="6">
                  <c:v>1.2485681557846507E-2</c:v>
                </c:pt>
                <c:pt idx="7">
                  <c:v>1.577287066246057E-2</c:v>
                </c:pt>
                <c:pt idx="8">
                  <c:v>2.1090909090909091E-2</c:v>
                </c:pt>
                <c:pt idx="9">
                  <c:v>1.8954635108481263E-2</c:v>
                </c:pt>
                <c:pt idx="10">
                  <c:v>2.8932584269662921E-2</c:v>
                </c:pt>
              </c:numCache>
            </c:numRef>
          </c:val>
          <c:extLst>
            <c:ext xmlns:c16="http://schemas.microsoft.com/office/drawing/2014/chart" uri="{C3380CC4-5D6E-409C-BE32-E72D297353CC}">
              <c16:uniqueId val="{00000005-F279-4FD2-8A53-81C45986A549}"/>
            </c:ext>
          </c:extLst>
        </c:ser>
        <c:ser>
          <c:idx val="6"/>
          <c:order val="6"/>
          <c:tx>
            <c:strRef>
              <c:f>'Kontribucni analyza'!$I$46</c:f>
              <c:strCache>
                <c:ptCount val="1"/>
                <c:pt idx="0">
                  <c:v>EF 3.0 Human toxicity, cancer - total</c:v>
                </c:pt>
              </c:strCache>
            </c:strRef>
          </c:tx>
          <c:spPr>
            <a:solidFill>
              <a:schemeClr val="accent6">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'Kontribucni analyza'!$B$47:$B$57</c:f>
              <c:strCache>
                <c:ptCount val="11"/>
                <c:pt idx="0">
                  <c:v>Cirkulka 25c</c:v>
                </c:pt>
                <c:pt idx="1">
                  <c:v>Cirkulka 80c</c:v>
                </c:pt>
                <c:pt idx="2">
                  <c:v>Cirkulka rAl 25c</c:v>
                </c:pt>
                <c:pt idx="3">
                  <c:v>Cirkulka rAl 80c </c:v>
                </c:pt>
                <c:pt idx="4">
                  <c:v>KEG sud 120c</c:v>
                </c:pt>
                <c:pt idx="5">
                  <c:v>KEG sud 60c</c:v>
                </c:pt>
                <c:pt idx="6">
                  <c:v>PET lahev</c:v>
                </c:pt>
                <c:pt idx="7">
                  <c:v>PET lahev rec.</c:v>
                </c:pt>
                <c:pt idx="8">
                  <c:v>Plechovka Al</c:v>
                </c:pt>
                <c:pt idx="9">
                  <c:v>Plechovka rAl</c:v>
                </c:pt>
                <c:pt idx="10">
                  <c:v>Skleněná lahev nevratná</c:v>
                </c:pt>
              </c:strCache>
            </c:strRef>
          </c:cat>
          <c:val>
            <c:numRef>
              <c:f>'Kontribucni analyza'!$I$47:$I$57</c:f>
              <c:numCache>
                <c:formatCode>0%</c:formatCode>
                <c:ptCount val="11"/>
                <c:pt idx="0">
                  <c:v>4.7547169811320757E-3</c:v>
                </c:pt>
                <c:pt idx="1">
                  <c:v>4.6327683615819204E-3</c:v>
                </c:pt>
                <c:pt idx="2">
                  <c:v>4.2451874366767981E-3</c:v>
                </c:pt>
                <c:pt idx="3">
                  <c:v>4.0246913580246919E-3</c:v>
                </c:pt>
                <c:pt idx="4">
                  <c:v>0.6266025641025641</c:v>
                </c:pt>
                <c:pt idx="5">
                  <c:v>0.71090909090909093</c:v>
                </c:pt>
                <c:pt idx="6">
                  <c:v>4.1809851088201611E-3</c:v>
                </c:pt>
                <c:pt idx="7">
                  <c:v>6.7981072555205052E-3</c:v>
                </c:pt>
                <c:pt idx="8">
                  <c:v>1.0454545454545454E-2</c:v>
                </c:pt>
                <c:pt idx="9">
                  <c:v>8.0867850098619333E-3</c:v>
                </c:pt>
                <c:pt idx="10">
                  <c:v>5.2247191011235965E-3</c:v>
                </c:pt>
              </c:numCache>
            </c:numRef>
          </c:val>
          <c:extLst>
            <c:ext xmlns:c16="http://schemas.microsoft.com/office/drawing/2014/chart" uri="{C3380CC4-5D6E-409C-BE32-E72D297353CC}">
              <c16:uniqueId val="{00000006-F279-4FD2-8A53-81C45986A549}"/>
            </c:ext>
          </c:extLst>
        </c:ser>
        <c:ser>
          <c:idx val="7"/>
          <c:order val="7"/>
          <c:tx>
            <c:strRef>
              <c:f>'Kontribucni analyza'!$J$46</c:f>
              <c:strCache>
                <c:ptCount val="1"/>
                <c:pt idx="0">
                  <c:v>EF 3.0 Human toxicity, non-cancer - total</c:v>
                </c:pt>
              </c:strCache>
            </c:strRef>
          </c:tx>
          <c:spPr>
            <a:solidFill>
              <a:schemeClr val="accent5">
                <a:lumMod val="80000"/>
                <a:lumOff val="20000"/>
              </a:schemeClr>
            </a:solidFill>
            <a:ln>
              <a:noFill/>
            </a:ln>
            <a:effectLst/>
          </c:spPr>
          <c:invertIfNegative val="0"/>
          <c:cat>
            <c:strRef>
              <c:f>'Kontribucni analyza'!$B$47:$B$57</c:f>
              <c:strCache>
                <c:ptCount val="11"/>
                <c:pt idx="0">
                  <c:v>Cirkulka 25c</c:v>
                </c:pt>
                <c:pt idx="1">
                  <c:v>Cirkulka 80c</c:v>
                </c:pt>
                <c:pt idx="2">
                  <c:v>Cirkulka rAl 25c</c:v>
                </c:pt>
                <c:pt idx="3">
                  <c:v>Cirkulka rAl 80c </c:v>
                </c:pt>
                <c:pt idx="4">
                  <c:v>KEG sud 120c</c:v>
                </c:pt>
                <c:pt idx="5">
                  <c:v>KEG sud 60c</c:v>
                </c:pt>
                <c:pt idx="6">
                  <c:v>PET lahev</c:v>
                </c:pt>
                <c:pt idx="7">
                  <c:v>PET lahev rec.</c:v>
                </c:pt>
                <c:pt idx="8">
                  <c:v>Plechovka Al</c:v>
                </c:pt>
                <c:pt idx="9">
                  <c:v>Plechovka rAl</c:v>
                </c:pt>
                <c:pt idx="10">
                  <c:v>Skleněná lahev nevratná</c:v>
                </c:pt>
              </c:strCache>
            </c:strRef>
          </c:cat>
          <c:val>
            <c:numRef>
              <c:f>'Kontribucni analyza'!$J$47:$J$57</c:f>
              <c:numCache>
                <c:formatCode>0%</c:formatCode>
                <c:ptCount val="11"/>
                <c:pt idx="0">
                  <c:v>1.2169811320754717E-2</c:v>
                </c:pt>
                <c:pt idx="1">
                  <c:v>1.2768361581920903E-2</c:v>
                </c:pt>
                <c:pt idx="2">
                  <c:v>1.1955420466058764E-2</c:v>
                </c:pt>
                <c:pt idx="3">
                  <c:v>1.2469135802469136E-2</c:v>
                </c:pt>
                <c:pt idx="4">
                  <c:v>5.8493589743589744E-3</c:v>
                </c:pt>
                <c:pt idx="5">
                  <c:v>4.0363636363636357E-3</c:v>
                </c:pt>
                <c:pt idx="6">
                  <c:v>1.2142038946162658E-2</c:v>
                </c:pt>
                <c:pt idx="7">
                  <c:v>9.6687697160883282E-3</c:v>
                </c:pt>
                <c:pt idx="8">
                  <c:v>1.9818181818181818E-2</c:v>
                </c:pt>
                <c:pt idx="9">
                  <c:v>3.708086785009862E-2</c:v>
                </c:pt>
                <c:pt idx="10">
                  <c:v>9.6629213483146077E-3</c:v>
                </c:pt>
              </c:numCache>
            </c:numRef>
          </c:val>
          <c:extLst>
            <c:ext xmlns:c16="http://schemas.microsoft.com/office/drawing/2014/chart" uri="{C3380CC4-5D6E-409C-BE32-E72D297353CC}">
              <c16:uniqueId val="{00000007-F279-4FD2-8A53-81C45986A549}"/>
            </c:ext>
          </c:extLst>
        </c:ser>
        <c:ser>
          <c:idx val="8"/>
          <c:order val="8"/>
          <c:tx>
            <c:strRef>
              <c:f>'Kontribucni analyza'!$K$46</c:f>
              <c:strCache>
                <c:ptCount val="1"/>
                <c:pt idx="0">
                  <c:v>EF 3.0 Ionising radiation, human health</c:v>
                </c:pt>
              </c:strCache>
            </c:strRef>
          </c:tx>
          <c:spPr>
            <a:solidFill>
              <a:schemeClr val="accent4">
                <a:lumMod val="80000"/>
                <a:lumOff val="20000"/>
              </a:schemeClr>
            </a:solidFill>
            <a:ln>
              <a:noFill/>
            </a:ln>
            <a:effectLst/>
          </c:spPr>
          <c:invertIfNegative val="0"/>
          <c:cat>
            <c:strRef>
              <c:f>'Kontribucni analyza'!$B$47:$B$57</c:f>
              <c:strCache>
                <c:ptCount val="11"/>
                <c:pt idx="0">
                  <c:v>Cirkulka 25c</c:v>
                </c:pt>
                <c:pt idx="1">
                  <c:v>Cirkulka 80c</c:v>
                </c:pt>
                <c:pt idx="2">
                  <c:v>Cirkulka rAl 25c</c:v>
                </c:pt>
                <c:pt idx="3">
                  <c:v>Cirkulka rAl 80c </c:v>
                </c:pt>
                <c:pt idx="4">
                  <c:v>KEG sud 120c</c:v>
                </c:pt>
                <c:pt idx="5">
                  <c:v>KEG sud 60c</c:v>
                </c:pt>
                <c:pt idx="6">
                  <c:v>PET lahev</c:v>
                </c:pt>
                <c:pt idx="7">
                  <c:v>PET lahev rec.</c:v>
                </c:pt>
                <c:pt idx="8">
                  <c:v>Plechovka Al</c:v>
                </c:pt>
                <c:pt idx="9">
                  <c:v>Plechovka rAl</c:v>
                </c:pt>
                <c:pt idx="10">
                  <c:v>Skleněná lahev nevratná</c:v>
                </c:pt>
              </c:strCache>
            </c:strRef>
          </c:cat>
          <c:val>
            <c:numRef>
              <c:f>'Kontribucni analyza'!$K$47:$K$57</c:f>
              <c:numCache>
                <c:formatCode>0%</c:formatCode>
                <c:ptCount val="11"/>
                <c:pt idx="0">
                  <c:v>1.4622641509433964E-2</c:v>
                </c:pt>
                <c:pt idx="1">
                  <c:v>1.5141242937853107E-2</c:v>
                </c:pt>
                <c:pt idx="2">
                  <c:v>1.3576494427558258E-2</c:v>
                </c:pt>
                <c:pt idx="3">
                  <c:v>1.3950617283950618E-2</c:v>
                </c:pt>
                <c:pt idx="4">
                  <c:v>5.5608974358974357E-3</c:v>
                </c:pt>
                <c:pt idx="5">
                  <c:v>3.6999999999999997E-3</c:v>
                </c:pt>
                <c:pt idx="6">
                  <c:v>1.156930126002291E-2</c:v>
                </c:pt>
                <c:pt idx="7">
                  <c:v>2.1608832807570977E-2</c:v>
                </c:pt>
                <c:pt idx="8">
                  <c:v>2.868181818181818E-2</c:v>
                </c:pt>
                <c:pt idx="9">
                  <c:v>3.0966469428007889E-2</c:v>
                </c:pt>
                <c:pt idx="10">
                  <c:v>1.2205056179775282E-2</c:v>
                </c:pt>
              </c:numCache>
            </c:numRef>
          </c:val>
          <c:extLst>
            <c:ext xmlns:c16="http://schemas.microsoft.com/office/drawing/2014/chart" uri="{C3380CC4-5D6E-409C-BE32-E72D297353CC}">
              <c16:uniqueId val="{00000008-F279-4FD2-8A53-81C45986A549}"/>
            </c:ext>
          </c:extLst>
        </c:ser>
        <c:ser>
          <c:idx val="9"/>
          <c:order val="9"/>
          <c:tx>
            <c:strRef>
              <c:f>'Kontribucni analyza'!$L$46</c:f>
              <c:strCache>
                <c:ptCount val="1"/>
                <c:pt idx="0">
                  <c:v>EF 3.0 Land Use</c:v>
                </c:pt>
              </c:strCache>
            </c:strRef>
          </c:tx>
          <c:spPr>
            <a:solidFill>
              <a:schemeClr val="accent6">
                <a:lumMod val="80000"/>
              </a:schemeClr>
            </a:solidFill>
            <a:ln>
              <a:noFill/>
            </a:ln>
            <a:effectLst/>
          </c:spPr>
          <c:invertIfNegative val="0"/>
          <c:cat>
            <c:strRef>
              <c:f>'Kontribucni analyza'!$B$47:$B$57</c:f>
              <c:strCache>
                <c:ptCount val="11"/>
                <c:pt idx="0">
                  <c:v>Cirkulka 25c</c:v>
                </c:pt>
                <c:pt idx="1">
                  <c:v>Cirkulka 80c</c:v>
                </c:pt>
                <c:pt idx="2">
                  <c:v>Cirkulka rAl 25c</c:v>
                </c:pt>
                <c:pt idx="3">
                  <c:v>Cirkulka rAl 80c </c:v>
                </c:pt>
                <c:pt idx="4">
                  <c:v>KEG sud 120c</c:v>
                </c:pt>
                <c:pt idx="5">
                  <c:v>KEG sud 60c</c:v>
                </c:pt>
                <c:pt idx="6">
                  <c:v>PET lahev</c:v>
                </c:pt>
                <c:pt idx="7">
                  <c:v>PET lahev rec.</c:v>
                </c:pt>
                <c:pt idx="8">
                  <c:v>Plechovka Al</c:v>
                </c:pt>
                <c:pt idx="9">
                  <c:v>Plechovka rAl</c:v>
                </c:pt>
                <c:pt idx="10">
                  <c:v>Skleněná lahev nevratná</c:v>
                </c:pt>
              </c:strCache>
            </c:strRef>
          </c:cat>
          <c:val>
            <c:numRef>
              <c:f>'Kontribucni analyza'!$L$47:$L$57</c:f>
              <c:numCache>
                <c:formatCode>0%</c:formatCode>
                <c:ptCount val="11"/>
                <c:pt idx="0">
                  <c:v>6.8301886792452833E-3</c:v>
                </c:pt>
                <c:pt idx="1">
                  <c:v>6.3276836158192087E-3</c:v>
                </c:pt>
                <c:pt idx="2">
                  <c:v>7.29483282674772E-3</c:v>
                </c:pt>
                <c:pt idx="3">
                  <c:v>6.8641975308641979E-3</c:v>
                </c:pt>
                <c:pt idx="4">
                  <c:v>2.1794871794871794E-3</c:v>
                </c:pt>
                <c:pt idx="5">
                  <c:v>1.3727272727272726E-3</c:v>
                </c:pt>
                <c:pt idx="6">
                  <c:v>3.3218785796105387E-3</c:v>
                </c:pt>
                <c:pt idx="7">
                  <c:v>6.5457413249211359E-3</c:v>
                </c:pt>
                <c:pt idx="8">
                  <c:v>2.3499999999999997E-3</c:v>
                </c:pt>
                <c:pt idx="9">
                  <c:v>8.4418145956607488E-3</c:v>
                </c:pt>
                <c:pt idx="10">
                  <c:v>8.9044943820224716E-3</c:v>
                </c:pt>
              </c:numCache>
            </c:numRef>
          </c:val>
          <c:extLst>
            <c:ext xmlns:c16="http://schemas.microsoft.com/office/drawing/2014/chart" uri="{C3380CC4-5D6E-409C-BE32-E72D297353CC}">
              <c16:uniqueId val="{00000009-F279-4FD2-8A53-81C45986A549}"/>
            </c:ext>
          </c:extLst>
        </c:ser>
        <c:ser>
          <c:idx val="10"/>
          <c:order val="10"/>
          <c:tx>
            <c:strRef>
              <c:f>'Kontribucni analyza'!$M$46</c:f>
              <c:strCache>
                <c:ptCount val="1"/>
                <c:pt idx="0">
                  <c:v>EF 3.0 Ozone depletion</c:v>
                </c:pt>
              </c:strCache>
            </c:strRef>
          </c:tx>
          <c:spPr>
            <a:solidFill>
              <a:schemeClr val="accent5">
                <a:lumMod val="80000"/>
              </a:schemeClr>
            </a:solidFill>
            <a:ln>
              <a:noFill/>
            </a:ln>
            <a:effectLst/>
          </c:spPr>
          <c:invertIfNegative val="0"/>
          <c:cat>
            <c:strRef>
              <c:f>'Kontribucni analyza'!$B$47:$B$57</c:f>
              <c:strCache>
                <c:ptCount val="11"/>
                <c:pt idx="0">
                  <c:v>Cirkulka 25c</c:v>
                </c:pt>
                <c:pt idx="1">
                  <c:v>Cirkulka 80c</c:v>
                </c:pt>
                <c:pt idx="2">
                  <c:v>Cirkulka rAl 25c</c:v>
                </c:pt>
                <c:pt idx="3">
                  <c:v>Cirkulka rAl 80c </c:v>
                </c:pt>
                <c:pt idx="4">
                  <c:v>KEG sud 120c</c:v>
                </c:pt>
                <c:pt idx="5">
                  <c:v>KEG sud 60c</c:v>
                </c:pt>
                <c:pt idx="6">
                  <c:v>PET lahev</c:v>
                </c:pt>
                <c:pt idx="7">
                  <c:v>PET lahev rec.</c:v>
                </c:pt>
                <c:pt idx="8">
                  <c:v>Plechovka Al</c:v>
                </c:pt>
                <c:pt idx="9">
                  <c:v>Plechovka rAl</c:v>
                </c:pt>
                <c:pt idx="10">
                  <c:v>Skleněná lahev nevratná</c:v>
                </c:pt>
              </c:strCache>
            </c:strRef>
          </c:cat>
          <c:val>
            <c:numRef>
              <c:f>'Kontribucni analyza'!$M$47:$M$57</c:f>
              <c:numCache>
                <c:formatCode>0%</c:formatCode>
                <c:ptCount val="11"/>
                <c:pt idx="0">
                  <c:v>5.4339622641509438E-4</c:v>
                </c:pt>
                <c:pt idx="1">
                  <c:v>3.8079096045197738E-4</c:v>
                </c:pt>
                <c:pt idx="2">
                  <c:v>5.835866261398176E-4</c:v>
                </c:pt>
                <c:pt idx="3">
                  <c:v>4.1604938271604943E-4</c:v>
                </c:pt>
                <c:pt idx="4">
                  <c:v>3.8301282051282052E-8</c:v>
                </c:pt>
                <c:pt idx="5">
                  <c:v>2.1727272727272726E-8</c:v>
                </c:pt>
                <c:pt idx="6">
                  <c:v>1.0400916380297823E-5</c:v>
                </c:pt>
                <c:pt idx="7">
                  <c:v>5.0157728706624611E-4</c:v>
                </c:pt>
                <c:pt idx="8">
                  <c:v>1.1727272727272726E-5</c:v>
                </c:pt>
                <c:pt idx="9">
                  <c:v>5.0887573964497047E-5</c:v>
                </c:pt>
                <c:pt idx="10">
                  <c:v>1.2401685393258427E-3</c:v>
                </c:pt>
              </c:numCache>
            </c:numRef>
          </c:val>
          <c:extLst>
            <c:ext xmlns:c16="http://schemas.microsoft.com/office/drawing/2014/chart" uri="{C3380CC4-5D6E-409C-BE32-E72D297353CC}">
              <c16:uniqueId val="{0000000A-F279-4FD2-8A53-81C45986A549}"/>
            </c:ext>
          </c:extLst>
        </c:ser>
        <c:ser>
          <c:idx val="11"/>
          <c:order val="11"/>
          <c:tx>
            <c:strRef>
              <c:f>'Kontribucni analyza'!$N$46</c:f>
              <c:strCache>
                <c:ptCount val="1"/>
                <c:pt idx="0">
                  <c:v>EF 3.0 Particulate matter</c:v>
                </c:pt>
              </c:strCache>
            </c:strRef>
          </c:tx>
          <c:spPr>
            <a:solidFill>
              <a:schemeClr val="accent4">
                <a:lumMod val="80000"/>
              </a:schemeClr>
            </a:solidFill>
            <a:ln>
              <a:noFill/>
            </a:ln>
            <a:effectLst/>
          </c:spPr>
          <c:invertIfNegative val="0"/>
          <c:cat>
            <c:strRef>
              <c:f>'Kontribucni analyza'!$B$47:$B$57</c:f>
              <c:strCache>
                <c:ptCount val="11"/>
                <c:pt idx="0">
                  <c:v>Cirkulka 25c</c:v>
                </c:pt>
                <c:pt idx="1">
                  <c:v>Cirkulka 80c</c:v>
                </c:pt>
                <c:pt idx="2">
                  <c:v>Cirkulka rAl 25c</c:v>
                </c:pt>
                <c:pt idx="3">
                  <c:v>Cirkulka rAl 80c </c:v>
                </c:pt>
                <c:pt idx="4">
                  <c:v>KEG sud 120c</c:v>
                </c:pt>
                <c:pt idx="5">
                  <c:v>KEG sud 60c</c:v>
                </c:pt>
                <c:pt idx="6">
                  <c:v>PET lahev</c:v>
                </c:pt>
                <c:pt idx="7">
                  <c:v>PET lahev rec.</c:v>
                </c:pt>
                <c:pt idx="8">
                  <c:v>Plechovka Al</c:v>
                </c:pt>
                <c:pt idx="9">
                  <c:v>Plechovka rAl</c:v>
                </c:pt>
                <c:pt idx="10">
                  <c:v>Skleněná lahev nevratná</c:v>
                </c:pt>
              </c:strCache>
            </c:strRef>
          </c:cat>
          <c:val>
            <c:numRef>
              <c:f>'Kontribucni analyza'!$N$47:$N$57</c:f>
              <c:numCache>
                <c:formatCode>0%</c:formatCode>
                <c:ptCount val="11"/>
                <c:pt idx="0">
                  <c:v>9.2924528301886786E-2</c:v>
                </c:pt>
                <c:pt idx="1">
                  <c:v>7.8870056497175142E-2</c:v>
                </c:pt>
                <c:pt idx="2">
                  <c:v>9.0780141843971623E-2</c:v>
                </c:pt>
                <c:pt idx="3">
                  <c:v>7.5061728395061728E-2</c:v>
                </c:pt>
                <c:pt idx="4">
                  <c:v>2.564102564102564E-2</c:v>
                </c:pt>
                <c:pt idx="5">
                  <c:v>2.3818181818181818E-2</c:v>
                </c:pt>
                <c:pt idx="6">
                  <c:v>2.4054982817869414E-2</c:v>
                </c:pt>
                <c:pt idx="7">
                  <c:v>3.8958990536277605E-2</c:v>
                </c:pt>
                <c:pt idx="8">
                  <c:v>9.9090909090909091E-2</c:v>
                </c:pt>
                <c:pt idx="9">
                  <c:v>3.4714003944773177E-2</c:v>
                </c:pt>
                <c:pt idx="10">
                  <c:v>0.15308988764044945</c:v>
                </c:pt>
              </c:numCache>
            </c:numRef>
          </c:val>
          <c:extLst>
            <c:ext xmlns:c16="http://schemas.microsoft.com/office/drawing/2014/chart" uri="{C3380CC4-5D6E-409C-BE32-E72D297353CC}">
              <c16:uniqueId val="{0000000B-F279-4FD2-8A53-81C45986A549}"/>
            </c:ext>
          </c:extLst>
        </c:ser>
        <c:ser>
          <c:idx val="12"/>
          <c:order val="12"/>
          <c:tx>
            <c:strRef>
              <c:f>'Kontribucni analyza'!$O$46</c:f>
              <c:strCache>
                <c:ptCount val="1"/>
                <c:pt idx="0">
                  <c:v>EF 3.0 Photochemical ozone formation, human health</c:v>
                </c:pt>
              </c:strCache>
            </c:strRef>
          </c:tx>
          <c:spPr>
            <a:solidFill>
              <a:schemeClr val="accent6">
                <a:lumMod val="60000"/>
                <a:lumOff val="40000"/>
              </a:schemeClr>
            </a:solidFill>
            <a:ln>
              <a:noFill/>
            </a:ln>
            <a:effectLst/>
          </c:spPr>
          <c:invertIfNegative val="0"/>
          <c:cat>
            <c:strRef>
              <c:f>'Kontribucni analyza'!$B$47:$B$57</c:f>
              <c:strCache>
                <c:ptCount val="11"/>
                <c:pt idx="0">
                  <c:v>Cirkulka 25c</c:v>
                </c:pt>
                <c:pt idx="1">
                  <c:v>Cirkulka 80c</c:v>
                </c:pt>
                <c:pt idx="2">
                  <c:v>Cirkulka rAl 25c</c:v>
                </c:pt>
                <c:pt idx="3">
                  <c:v>Cirkulka rAl 80c </c:v>
                </c:pt>
                <c:pt idx="4">
                  <c:v>KEG sud 120c</c:v>
                </c:pt>
                <c:pt idx="5">
                  <c:v>KEG sud 60c</c:v>
                </c:pt>
                <c:pt idx="6">
                  <c:v>PET lahev</c:v>
                </c:pt>
                <c:pt idx="7">
                  <c:v>PET lahev rec.</c:v>
                </c:pt>
                <c:pt idx="8">
                  <c:v>Plechovka Al</c:v>
                </c:pt>
                <c:pt idx="9">
                  <c:v>Plechovka rAl</c:v>
                </c:pt>
                <c:pt idx="10">
                  <c:v>Skleněná lahev nevratná</c:v>
                </c:pt>
              </c:strCache>
            </c:strRef>
          </c:cat>
          <c:val>
            <c:numRef>
              <c:f>'Kontribucni analyza'!$O$47:$O$57</c:f>
              <c:numCache>
                <c:formatCode>0%</c:formatCode>
                <c:ptCount val="11"/>
                <c:pt idx="0">
                  <c:v>3.1415094339622647E-2</c:v>
                </c:pt>
                <c:pt idx="1">
                  <c:v>2.8700564971751413E-2</c:v>
                </c:pt>
                <c:pt idx="2">
                  <c:v>3.1104356636271528E-2</c:v>
                </c:pt>
                <c:pt idx="3">
                  <c:v>2.8148148148148148E-2</c:v>
                </c:pt>
                <c:pt idx="4">
                  <c:v>8.9102564102564105E-3</c:v>
                </c:pt>
                <c:pt idx="5">
                  <c:v>6.6636363636363638E-3</c:v>
                </c:pt>
                <c:pt idx="6">
                  <c:v>2.1076746849942728E-2</c:v>
                </c:pt>
                <c:pt idx="7">
                  <c:v>2.5078864353312302E-2</c:v>
                </c:pt>
                <c:pt idx="8">
                  <c:v>3.263636363636363E-2</c:v>
                </c:pt>
                <c:pt idx="9">
                  <c:v>2.564102564102564E-2</c:v>
                </c:pt>
                <c:pt idx="10">
                  <c:v>4.2837078651685394E-2</c:v>
                </c:pt>
              </c:numCache>
            </c:numRef>
          </c:val>
          <c:extLst>
            <c:ext xmlns:c16="http://schemas.microsoft.com/office/drawing/2014/chart" uri="{C3380CC4-5D6E-409C-BE32-E72D297353CC}">
              <c16:uniqueId val="{0000000C-F279-4FD2-8A53-81C45986A549}"/>
            </c:ext>
          </c:extLst>
        </c:ser>
        <c:ser>
          <c:idx val="13"/>
          <c:order val="13"/>
          <c:tx>
            <c:strRef>
              <c:f>'Kontribucni analyza'!$P$46</c:f>
              <c:strCache>
                <c:ptCount val="1"/>
                <c:pt idx="0">
                  <c:v>EF 3.0 Resource use, fossils</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'Kontribucni analyza'!$B$47:$B$57</c:f>
              <c:strCache>
                <c:ptCount val="11"/>
                <c:pt idx="0">
                  <c:v>Cirkulka 25c</c:v>
                </c:pt>
                <c:pt idx="1">
                  <c:v>Cirkulka 80c</c:v>
                </c:pt>
                <c:pt idx="2">
                  <c:v>Cirkulka rAl 25c</c:v>
                </c:pt>
                <c:pt idx="3">
                  <c:v>Cirkulka rAl 80c </c:v>
                </c:pt>
                <c:pt idx="4">
                  <c:v>KEG sud 120c</c:v>
                </c:pt>
                <c:pt idx="5">
                  <c:v>KEG sud 60c</c:v>
                </c:pt>
                <c:pt idx="6">
                  <c:v>PET lahev</c:v>
                </c:pt>
                <c:pt idx="7">
                  <c:v>PET lahev rec.</c:v>
                </c:pt>
                <c:pt idx="8">
                  <c:v>Plechovka Al</c:v>
                </c:pt>
                <c:pt idx="9">
                  <c:v>Plechovka rAl</c:v>
                </c:pt>
                <c:pt idx="10">
                  <c:v>Skleněná lahev nevratná</c:v>
                </c:pt>
              </c:strCache>
            </c:strRef>
          </c:cat>
          <c:val>
            <c:numRef>
              <c:f>'Kontribucni analyza'!$P$47:$P$57</c:f>
              <c:numCache>
                <c:formatCode>0%</c:formatCode>
                <c:ptCount val="11"/>
                <c:pt idx="0">
                  <c:v>0.23207547169811324</c:v>
                </c:pt>
                <c:pt idx="1">
                  <c:v>0.2406779661016949</c:v>
                </c:pt>
                <c:pt idx="2">
                  <c:v>0.23100303951367782</c:v>
                </c:pt>
                <c:pt idx="3">
                  <c:v>0.24074074074074076</c:v>
                </c:pt>
                <c:pt idx="4">
                  <c:v>0.1032051282051282</c:v>
                </c:pt>
                <c:pt idx="5">
                  <c:v>6.9636363636363635E-2</c:v>
                </c:pt>
                <c:pt idx="6">
                  <c:v>0.39175257731958768</c:v>
                </c:pt>
                <c:pt idx="7">
                  <c:v>0.26340694006309145</c:v>
                </c:pt>
                <c:pt idx="8">
                  <c:v>0.25590909090909092</c:v>
                </c:pt>
                <c:pt idx="9">
                  <c:v>0.31558185404339256</c:v>
                </c:pt>
                <c:pt idx="10">
                  <c:v>0.18960674157303373</c:v>
                </c:pt>
              </c:numCache>
            </c:numRef>
          </c:val>
          <c:extLst>
            <c:ext xmlns:c16="http://schemas.microsoft.com/office/drawing/2014/chart" uri="{C3380CC4-5D6E-409C-BE32-E72D297353CC}">
              <c16:uniqueId val="{0000000D-F279-4FD2-8A53-81C45986A549}"/>
            </c:ext>
          </c:extLst>
        </c:ser>
        <c:ser>
          <c:idx val="14"/>
          <c:order val="14"/>
          <c:tx>
            <c:strRef>
              <c:f>'Kontribucni analyza'!$Q$46</c:f>
              <c:strCache>
                <c:ptCount val="1"/>
                <c:pt idx="0">
                  <c:v>EF 3.0 Resource use, mineral and metals</c:v>
                </c:pt>
              </c:strCache>
            </c:strRef>
          </c:tx>
          <c:spPr>
            <a:solidFill>
              <a:schemeClr val="accent4">
                <a:lumMod val="60000"/>
                <a:lumOff val="40000"/>
              </a:schemeClr>
            </a:solidFill>
            <a:ln>
              <a:noFill/>
            </a:ln>
            <a:effectLst/>
          </c:spPr>
          <c:invertIfNegative val="0"/>
          <c:cat>
            <c:strRef>
              <c:f>'Kontribucni analyza'!$B$47:$B$57</c:f>
              <c:strCache>
                <c:ptCount val="11"/>
                <c:pt idx="0">
                  <c:v>Cirkulka 25c</c:v>
                </c:pt>
                <c:pt idx="1">
                  <c:v>Cirkulka 80c</c:v>
                </c:pt>
                <c:pt idx="2">
                  <c:v>Cirkulka rAl 25c</c:v>
                </c:pt>
                <c:pt idx="3">
                  <c:v>Cirkulka rAl 80c </c:v>
                </c:pt>
                <c:pt idx="4">
                  <c:v>KEG sud 120c</c:v>
                </c:pt>
                <c:pt idx="5">
                  <c:v>KEG sud 60c</c:v>
                </c:pt>
                <c:pt idx="6">
                  <c:v>PET lahev</c:v>
                </c:pt>
                <c:pt idx="7">
                  <c:v>PET lahev rec.</c:v>
                </c:pt>
                <c:pt idx="8">
                  <c:v>Plechovka Al</c:v>
                </c:pt>
                <c:pt idx="9">
                  <c:v>Plechovka rAl</c:v>
                </c:pt>
                <c:pt idx="10">
                  <c:v>Skleněná lahev nevratná</c:v>
                </c:pt>
              </c:strCache>
            </c:strRef>
          </c:cat>
          <c:val>
            <c:numRef>
              <c:f>'Kontribucni analyza'!$Q$47:$Q$57</c:f>
              <c:numCache>
                <c:formatCode>0%</c:formatCode>
                <c:ptCount val="11"/>
                <c:pt idx="0">
                  <c:v>3.1792452830188681E-2</c:v>
                </c:pt>
                <c:pt idx="1">
                  <c:v>2.327683615819209E-2</c:v>
                </c:pt>
                <c:pt idx="2">
                  <c:v>3.3941236068895646E-2</c:v>
                </c:pt>
                <c:pt idx="3">
                  <c:v>2.5308641975308643E-2</c:v>
                </c:pt>
                <c:pt idx="4">
                  <c:v>4.4070512820512824E-2</c:v>
                </c:pt>
                <c:pt idx="5">
                  <c:v>4.9727272727272724E-2</c:v>
                </c:pt>
                <c:pt idx="6">
                  <c:v>2.600229095074456E-3</c:v>
                </c:pt>
                <c:pt idx="7">
                  <c:v>3.4227129337539429E-2</c:v>
                </c:pt>
                <c:pt idx="8">
                  <c:v>2.4863636363636364E-3</c:v>
                </c:pt>
                <c:pt idx="9">
                  <c:v>5.1873767258382641E-3</c:v>
                </c:pt>
                <c:pt idx="10">
                  <c:v>6.8258426966292141E-2</c:v>
                </c:pt>
              </c:numCache>
            </c:numRef>
          </c:val>
          <c:extLst>
            <c:ext xmlns:c16="http://schemas.microsoft.com/office/drawing/2014/chart" uri="{C3380CC4-5D6E-409C-BE32-E72D297353CC}">
              <c16:uniqueId val="{0000000E-F279-4FD2-8A53-81C45986A549}"/>
            </c:ext>
          </c:extLst>
        </c:ser>
        <c:ser>
          <c:idx val="15"/>
          <c:order val="15"/>
          <c:tx>
            <c:strRef>
              <c:f>'Kontribucni analyza'!$R$46</c:f>
              <c:strCache>
                <c:ptCount val="1"/>
                <c:pt idx="0">
                  <c:v>EF 3.0 Water use</c:v>
                </c:pt>
              </c:strCache>
            </c:strRef>
          </c:tx>
          <c:spPr>
            <a:solidFill>
              <a:schemeClr val="accent6">
                <a:lumMod val="50000"/>
              </a:schemeClr>
            </a:solidFill>
            <a:ln>
              <a:noFill/>
            </a:ln>
            <a:effectLst/>
          </c:spPr>
          <c:invertIfNegative val="0"/>
          <c:cat>
            <c:strRef>
              <c:f>'Kontribucni analyza'!$B$47:$B$57</c:f>
              <c:strCache>
                <c:ptCount val="11"/>
                <c:pt idx="0">
                  <c:v>Cirkulka 25c</c:v>
                </c:pt>
                <c:pt idx="1">
                  <c:v>Cirkulka 80c</c:v>
                </c:pt>
                <c:pt idx="2">
                  <c:v>Cirkulka rAl 25c</c:v>
                </c:pt>
                <c:pt idx="3">
                  <c:v>Cirkulka rAl 80c </c:v>
                </c:pt>
                <c:pt idx="4">
                  <c:v>KEG sud 120c</c:v>
                </c:pt>
                <c:pt idx="5">
                  <c:v>KEG sud 60c</c:v>
                </c:pt>
                <c:pt idx="6">
                  <c:v>PET lahev</c:v>
                </c:pt>
                <c:pt idx="7">
                  <c:v>PET lahev rec.</c:v>
                </c:pt>
                <c:pt idx="8">
                  <c:v>Plechovka Al</c:v>
                </c:pt>
                <c:pt idx="9">
                  <c:v>Plechovka rAl</c:v>
                </c:pt>
                <c:pt idx="10">
                  <c:v>Skleněná lahev nevratná</c:v>
                </c:pt>
              </c:strCache>
            </c:strRef>
          </c:cat>
          <c:val>
            <c:numRef>
              <c:f>'Kontribucni analyza'!$R$47:$R$57</c:f>
              <c:numCache>
                <c:formatCode>0%</c:formatCode>
                <c:ptCount val="11"/>
                <c:pt idx="0">
                  <c:v>5.688679245283019E-3</c:v>
                </c:pt>
                <c:pt idx="1">
                  <c:v>2.7344632768361581E-3</c:v>
                </c:pt>
                <c:pt idx="2">
                  <c:v>4.8024316109422493E-3</c:v>
                </c:pt>
                <c:pt idx="3">
                  <c:v>1.4074074074074076E-3</c:v>
                </c:pt>
                <c:pt idx="4">
                  <c:v>-1.5801282051282051E-2</c:v>
                </c:pt>
                <c:pt idx="5">
                  <c:v>-7.7090909090909085E-3</c:v>
                </c:pt>
                <c:pt idx="6">
                  <c:v>2.0389461626575029E-2</c:v>
                </c:pt>
                <c:pt idx="7">
                  <c:v>1.7034700315457414E-2</c:v>
                </c:pt>
                <c:pt idx="8">
                  <c:v>1.9363636363636361E-2</c:v>
                </c:pt>
                <c:pt idx="9">
                  <c:v>2.7218934911242606E-2</c:v>
                </c:pt>
                <c:pt idx="10">
                  <c:v>1.8398876404494384E-2</c:v>
                </c:pt>
              </c:numCache>
            </c:numRef>
          </c:val>
          <c:extLst>
            <c:ext xmlns:c16="http://schemas.microsoft.com/office/drawing/2014/chart" uri="{C3380CC4-5D6E-409C-BE32-E72D297353CC}">
              <c16:uniqueId val="{0000000F-F279-4FD2-8A53-81C45986A549}"/>
            </c:ext>
          </c:extLst>
        </c:ser>
        <c:dLbls>
          <c:showLegendKey val="0"/>
          <c:showVal val="0"/>
          <c:showCatName val="0"/>
          <c:showSerName val="0"/>
          <c:showPercent val="0"/>
          <c:showBubbleSize val="0"/>
        </c:dLbls>
        <c:gapWidth val="150"/>
        <c:overlap val="100"/>
        <c:axId val="420123880"/>
        <c:axId val="420117320"/>
      </c:barChart>
      <c:catAx>
        <c:axId val="420123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Narrow" panose="020B0606020202030204" pitchFamily="34" charset="0"/>
                <a:ea typeface="+mn-ea"/>
                <a:cs typeface="+mn-cs"/>
              </a:defRPr>
            </a:pPr>
            <a:endParaRPr lang="cs-CZ"/>
          </a:p>
        </c:txPr>
        <c:crossAx val="420117320"/>
        <c:crosses val="autoZero"/>
        <c:auto val="1"/>
        <c:lblAlgn val="ctr"/>
        <c:lblOffset val="100"/>
        <c:noMultiLvlLbl val="0"/>
      </c:catAx>
      <c:valAx>
        <c:axId val="420117320"/>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cs-CZ"/>
          </a:p>
        </c:txPr>
        <c:crossAx val="420123880"/>
        <c:crosses val="autoZero"/>
        <c:crossBetween val="between"/>
      </c:valAx>
      <c:spPr>
        <a:noFill/>
        <a:ln>
          <a:noFill/>
        </a:ln>
        <a:effectLst/>
      </c:spPr>
    </c:plotArea>
    <c:legend>
      <c:legendPos val="b"/>
      <c:legendEntry>
        <c:idx val="1"/>
        <c:txPr>
          <a:bodyPr rot="0" spcFirstLastPara="1" vertOverflow="ellipsis" vert="horz" wrap="square" anchor="ctr" anchorCtr="1"/>
          <a:lstStyle/>
          <a:p>
            <a:pPr>
              <a:defRPr sz="1200" b="1" i="0" u="none" strike="noStrike" kern="1200" baseline="0">
                <a:solidFill>
                  <a:schemeClr val="tx1">
                    <a:lumMod val="65000"/>
                    <a:lumOff val="35000"/>
                  </a:schemeClr>
                </a:solidFill>
                <a:latin typeface="Arial Narrow" panose="020B0606020202030204" pitchFamily="34" charset="0"/>
                <a:ea typeface="+mn-ea"/>
                <a:cs typeface="+mn-cs"/>
              </a:defRPr>
            </a:pPr>
            <a:endParaRPr lang="cs-CZ"/>
          </a:p>
        </c:txPr>
      </c:legendEntry>
      <c:legendEntry>
        <c:idx val="2"/>
        <c:txPr>
          <a:bodyPr rot="0" spcFirstLastPara="1" vertOverflow="ellipsis" vert="horz" wrap="square" anchor="ctr" anchorCtr="1"/>
          <a:lstStyle/>
          <a:p>
            <a:pPr>
              <a:defRPr sz="1200" b="1" i="0" u="none" strike="noStrike" kern="1200" baseline="0">
                <a:solidFill>
                  <a:schemeClr val="tx1">
                    <a:lumMod val="65000"/>
                    <a:lumOff val="35000"/>
                  </a:schemeClr>
                </a:solidFill>
                <a:latin typeface="Arial Narrow" panose="020B0606020202030204" pitchFamily="34" charset="0"/>
                <a:ea typeface="+mn-ea"/>
                <a:cs typeface="+mn-cs"/>
              </a:defRPr>
            </a:pPr>
            <a:endParaRPr lang="cs-CZ"/>
          </a:p>
        </c:txPr>
      </c:legendEntry>
      <c:legendEntry>
        <c:idx val="6"/>
        <c:txPr>
          <a:bodyPr rot="0" spcFirstLastPara="1" vertOverflow="ellipsis" vert="horz" wrap="square" anchor="ctr" anchorCtr="1"/>
          <a:lstStyle/>
          <a:p>
            <a:pPr>
              <a:defRPr sz="1200" b="1" i="0" u="none" strike="noStrike" kern="1200" baseline="0">
                <a:solidFill>
                  <a:schemeClr val="tx1">
                    <a:lumMod val="65000"/>
                    <a:lumOff val="35000"/>
                  </a:schemeClr>
                </a:solidFill>
                <a:latin typeface="Arial Narrow" panose="020B0606020202030204" pitchFamily="34" charset="0"/>
                <a:ea typeface="+mn-ea"/>
                <a:cs typeface="+mn-cs"/>
              </a:defRPr>
            </a:pPr>
            <a:endParaRPr lang="cs-CZ"/>
          </a:p>
        </c:txPr>
      </c:legendEntry>
      <c:legendEntry>
        <c:idx val="13"/>
        <c:txPr>
          <a:bodyPr rot="0" spcFirstLastPara="1" vertOverflow="ellipsis" vert="horz" wrap="square" anchor="ctr" anchorCtr="1"/>
          <a:lstStyle/>
          <a:p>
            <a:pPr>
              <a:defRPr sz="1200" b="1" i="0" u="none" strike="noStrike" kern="1200" baseline="0">
                <a:solidFill>
                  <a:schemeClr val="tx1">
                    <a:lumMod val="65000"/>
                    <a:lumOff val="35000"/>
                  </a:schemeClr>
                </a:solidFill>
                <a:latin typeface="Arial Narrow" panose="020B0606020202030204" pitchFamily="34" charset="0"/>
                <a:ea typeface="+mn-ea"/>
                <a:cs typeface="+mn-cs"/>
              </a:defRPr>
            </a:pPr>
            <a:endParaRPr lang="cs-CZ"/>
          </a:p>
        </c:txPr>
      </c:legendEntry>
      <c:layout>
        <c:manualLayout>
          <c:xMode val="edge"/>
          <c:yMode val="edge"/>
          <c:x val="1.8291688022401043E-2"/>
          <c:y val="0.77316355330060726"/>
          <c:w val="0.98133743720076683"/>
          <c:h val="0.2099135359126134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cs-CZ"/>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cs-CZ"/>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'Freshwater ecotoxicity'!$A$26</c:f>
              <c:strCache>
                <c:ptCount val="1"/>
                <c:pt idx="0">
                  <c:v>EF 3.0 Climate Change - total [kg CO2 eq.]</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Narrow" panose="020B0606020202030204" pitchFamily="34" charset="0"/>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'Freshwater ecotoxicity'!$B$25:$L$25</c:f>
              <c:strCache>
                <c:ptCount val="11"/>
                <c:pt idx="0">
                  <c:v>Cirkulka 25c </c:v>
                </c:pt>
                <c:pt idx="1">
                  <c:v>Cirkulka 80c </c:v>
                </c:pt>
                <c:pt idx="2">
                  <c:v>Cirkulka rAl 25c </c:v>
                </c:pt>
                <c:pt idx="3">
                  <c:v>Cirkulka rAl 80c </c:v>
                </c:pt>
                <c:pt idx="4">
                  <c:v>KEG sud 120c </c:v>
                </c:pt>
                <c:pt idx="5">
                  <c:v>KEG sud 60c </c:v>
                </c:pt>
                <c:pt idx="6">
                  <c:v>PET lahev</c:v>
                </c:pt>
                <c:pt idx="7">
                  <c:v>PET lahev rec.</c:v>
                </c:pt>
                <c:pt idx="8">
                  <c:v>Plechovka Al</c:v>
                </c:pt>
                <c:pt idx="9">
                  <c:v>Plechovka rAl</c:v>
                </c:pt>
                <c:pt idx="10">
                  <c:v>Skleněná lahev nevratná</c:v>
                </c:pt>
              </c:strCache>
            </c:strRef>
          </c:cat>
          <c:val>
            <c:numRef>
              <c:f>'Freshwater ecotoxicity'!$B$26:$L$26</c:f>
              <c:numCache>
                <c:formatCode>General</c:formatCode>
                <c:ptCount val="11"/>
                <c:pt idx="0">
                  <c:v>130</c:v>
                </c:pt>
                <c:pt idx="1">
                  <c:v>113</c:v>
                </c:pt>
                <c:pt idx="2">
                  <c:v>119</c:v>
                </c:pt>
                <c:pt idx="3">
                  <c:v>102</c:v>
                </c:pt>
                <c:pt idx="4">
                  <c:v>35.1</c:v>
                </c:pt>
                <c:pt idx="5">
                  <c:v>42.5</c:v>
                </c:pt>
                <c:pt idx="6">
                  <c:v>135</c:v>
                </c:pt>
                <c:pt idx="7">
                  <c:v>95.8</c:v>
                </c:pt>
                <c:pt idx="8">
                  <c:v>319</c:v>
                </c:pt>
                <c:pt idx="9">
                  <c:v>69.8</c:v>
                </c:pt>
                <c:pt idx="10">
                  <c:v>721</c:v>
                </c:pt>
              </c:numCache>
            </c:numRef>
          </c:val>
          <c:extLst>
            <c:ext xmlns:c16="http://schemas.microsoft.com/office/drawing/2014/chart" uri="{C3380CC4-5D6E-409C-BE32-E72D297353CC}">
              <c16:uniqueId val="{00000000-1E27-4FFD-B3A0-C7F6DF354173}"/>
            </c:ext>
          </c:extLst>
        </c:ser>
        <c:dLbls>
          <c:showLegendKey val="0"/>
          <c:showVal val="0"/>
          <c:showCatName val="0"/>
          <c:showSerName val="0"/>
          <c:showPercent val="0"/>
          <c:showBubbleSize val="0"/>
        </c:dLbls>
        <c:gapWidth val="219"/>
        <c:overlap val="-27"/>
        <c:axId val="1201220176"/>
        <c:axId val="1201218096"/>
      </c:barChart>
      <c:catAx>
        <c:axId val="1201220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cs-CZ"/>
          </a:p>
        </c:txPr>
        <c:crossAx val="1201218096"/>
        <c:crosses val="autoZero"/>
        <c:auto val="1"/>
        <c:lblAlgn val="ctr"/>
        <c:lblOffset val="100"/>
        <c:noMultiLvlLbl val="0"/>
      </c:catAx>
      <c:valAx>
        <c:axId val="12012180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cs-CZ"/>
          </a:p>
        </c:txPr>
        <c:crossAx val="1201220176"/>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cs-CZ"/>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'Norm a vaz - dohromady'!$B$4</c:f>
              <c:strCache>
                <c:ptCount val="1"/>
                <c:pt idx="0">
                  <c:v>50 km</c:v>
                </c:pt>
              </c:strCache>
            </c:strRef>
          </c:tx>
          <c:spPr>
            <a:solidFill>
              <a:schemeClr val="accent6"/>
            </a:solidFill>
            <a:ln>
              <a:noFill/>
            </a:ln>
            <a:effectLst/>
          </c:spPr>
          <c:invertIfNegative val="0"/>
          <c:cat>
            <c:strRef>
              <c:f>'Norm a vaz - dohromady'!$C$3:$M$3</c:f>
              <c:strCache>
                <c:ptCount val="11"/>
                <c:pt idx="0">
                  <c:v>Cirkulka 25c</c:v>
                </c:pt>
                <c:pt idx="1">
                  <c:v>Cirkulka 80c</c:v>
                </c:pt>
                <c:pt idx="2">
                  <c:v>Cirkulka rAl 25c</c:v>
                </c:pt>
                <c:pt idx="3">
                  <c:v>Cirkulka rAl 80c </c:v>
                </c:pt>
                <c:pt idx="4">
                  <c:v>KEG sud 120c</c:v>
                </c:pt>
                <c:pt idx="5">
                  <c:v>KEG sud 60c</c:v>
                </c:pt>
                <c:pt idx="6">
                  <c:v>PET lahev</c:v>
                </c:pt>
                <c:pt idx="7">
                  <c:v>PET lahev rec.</c:v>
                </c:pt>
                <c:pt idx="8">
                  <c:v>Plechovka Al</c:v>
                </c:pt>
                <c:pt idx="9">
                  <c:v>Plechovka rAl</c:v>
                </c:pt>
                <c:pt idx="10">
                  <c:v>Skleněná lahev nevratná</c:v>
                </c:pt>
              </c:strCache>
            </c:strRef>
          </c:cat>
          <c:val>
            <c:numRef>
              <c:f>'Norm a vaz - dohromady'!$C$4:$M$4</c:f>
              <c:numCache>
                <c:formatCode>General</c:formatCode>
                <c:ptCount val="11"/>
                <c:pt idx="0">
                  <c:v>9.8499999999999998E-4</c:v>
                </c:pt>
                <c:pt idx="1">
                  <c:v>8.0800000000000002E-4</c:v>
                </c:pt>
                <c:pt idx="2">
                  <c:v>9.0899999999999998E-4</c:v>
                </c:pt>
                <c:pt idx="3">
                  <c:v>7.3200000000000001E-4</c:v>
                </c:pt>
                <c:pt idx="4">
                  <c:v>5.9400000000000002E-4</c:v>
                </c:pt>
                <c:pt idx="5">
                  <c:v>1.07E-3</c:v>
                </c:pt>
                <c:pt idx="6">
                  <c:v>8.7100000000000003E-4</c:v>
                </c:pt>
                <c:pt idx="7">
                  <c:v>6.3199999999999997E-4</c:v>
                </c:pt>
                <c:pt idx="8">
                  <c:v>2.1900000000000001E-3</c:v>
                </c:pt>
                <c:pt idx="9">
                  <c:v>5.0500000000000002E-4</c:v>
                </c:pt>
                <c:pt idx="10">
                  <c:v>7.0899999999999999E-3</c:v>
                </c:pt>
              </c:numCache>
            </c:numRef>
          </c:val>
          <c:extLst>
            <c:ext xmlns:c16="http://schemas.microsoft.com/office/drawing/2014/chart" uri="{C3380CC4-5D6E-409C-BE32-E72D297353CC}">
              <c16:uniqueId val="{00000000-96B6-4C8B-BE04-8EC99220B211}"/>
            </c:ext>
          </c:extLst>
        </c:ser>
        <c:ser>
          <c:idx val="1"/>
          <c:order val="1"/>
          <c:tx>
            <c:strRef>
              <c:f>'Norm a vaz - dohromady'!$B$5</c:f>
              <c:strCache>
                <c:ptCount val="1"/>
                <c:pt idx="0">
                  <c:v>100 km</c:v>
                </c:pt>
              </c:strCache>
            </c:strRef>
          </c:tx>
          <c:spPr>
            <a:solidFill>
              <a:schemeClr val="accent5"/>
            </a:solidFill>
            <a:ln>
              <a:noFill/>
            </a:ln>
            <a:effectLst/>
          </c:spPr>
          <c:invertIfNegative val="0"/>
          <c:cat>
            <c:strRef>
              <c:f>'Norm a vaz - dohromady'!$C$3:$M$3</c:f>
              <c:strCache>
                <c:ptCount val="11"/>
                <c:pt idx="0">
                  <c:v>Cirkulka 25c</c:v>
                </c:pt>
                <c:pt idx="1">
                  <c:v>Cirkulka 80c</c:v>
                </c:pt>
                <c:pt idx="2">
                  <c:v>Cirkulka rAl 25c</c:v>
                </c:pt>
                <c:pt idx="3">
                  <c:v>Cirkulka rAl 80c </c:v>
                </c:pt>
                <c:pt idx="4">
                  <c:v>KEG sud 120c</c:v>
                </c:pt>
                <c:pt idx="5">
                  <c:v>KEG sud 60c</c:v>
                </c:pt>
                <c:pt idx="6">
                  <c:v>PET lahev</c:v>
                </c:pt>
                <c:pt idx="7">
                  <c:v>PET lahev rec.</c:v>
                </c:pt>
                <c:pt idx="8">
                  <c:v>Plechovka Al</c:v>
                </c:pt>
                <c:pt idx="9">
                  <c:v>Plechovka rAl</c:v>
                </c:pt>
                <c:pt idx="10">
                  <c:v>Skleněná lahev nevratná</c:v>
                </c:pt>
              </c:strCache>
            </c:strRef>
          </c:cat>
          <c:val>
            <c:numRef>
              <c:f>'Norm a vaz - dohromady'!$C$5:$M$5</c:f>
              <c:numCache>
                <c:formatCode>General</c:formatCode>
                <c:ptCount val="11"/>
                <c:pt idx="0">
                  <c:v>1.01E-3</c:v>
                </c:pt>
                <c:pt idx="1">
                  <c:v>8.34E-4</c:v>
                </c:pt>
                <c:pt idx="2">
                  <c:v>9.3499999999999996E-4</c:v>
                </c:pt>
                <c:pt idx="3">
                  <c:v>7.5799999999999999E-4</c:v>
                </c:pt>
                <c:pt idx="4">
                  <c:v>6.0400000000000004E-4</c:v>
                </c:pt>
                <c:pt idx="5">
                  <c:v>1.08E-3</c:v>
                </c:pt>
                <c:pt idx="6">
                  <c:v>8.7200000000000005E-4</c:v>
                </c:pt>
                <c:pt idx="7">
                  <c:v>6.3299999999999999E-4</c:v>
                </c:pt>
                <c:pt idx="8">
                  <c:v>2.1900000000000001E-3</c:v>
                </c:pt>
                <c:pt idx="9">
                  <c:v>5.0600000000000005E-4</c:v>
                </c:pt>
                <c:pt idx="10">
                  <c:v>7.1000000000000004E-3</c:v>
                </c:pt>
              </c:numCache>
            </c:numRef>
          </c:val>
          <c:extLst>
            <c:ext xmlns:c16="http://schemas.microsoft.com/office/drawing/2014/chart" uri="{C3380CC4-5D6E-409C-BE32-E72D297353CC}">
              <c16:uniqueId val="{00000001-96B6-4C8B-BE04-8EC99220B211}"/>
            </c:ext>
          </c:extLst>
        </c:ser>
        <c:ser>
          <c:idx val="2"/>
          <c:order val="2"/>
          <c:tx>
            <c:strRef>
              <c:f>'Norm a vaz - dohromady'!$B$6</c:f>
              <c:strCache>
                <c:ptCount val="1"/>
                <c:pt idx="0">
                  <c:v>200 km</c:v>
                </c:pt>
              </c:strCache>
            </c:strRef>
          </c:tx>
          <c:spPr>
            <a:solidFill>
              <a:schemeClr val="accent4"/>
            </a:solidFill>
            <a:ln>
              <a:noFill/>
            </a:ln>
            <a:effectLst/>
          </c:spPr>
          <c:invertIfNegative val="0"/>
          <c:cat>
            <c:strRef>
              <c:f>'Norm a vaz - dohromady'!$C$3:$M$3</c:f>
              <c:strCache>
                <c:ptCount val="11"/>
                <c:pt idx="0">
                  <c:v>Cirkulka 25c</c:v>
                </c:pt>
                <c:pt idx="1">
                  <c:v>Cirkulka 80c</c:v>
                </c:pt>
                <c:pt idx="2">
                  <c:v>Cirkulka rAl 25c</c:v>
                </c:pt>
                <c:pt idx="3">
                  <c:v>Cirkulka rAl 80c </c:v>
                </c:pt>
                <c:pt idx="4">
                  <c:v>KEG sud 120c</c:v>
                </c:pt>
                <c:pt idx="5">
                  <c:v>KEG sud 60c</c:v>
                </c:pt>
                <c:pt idx="6">
                  <c:v>PET lahev</c:v>
                </c:pt>
                <c:pt idx="7">
                  <c:v>PET lahev rec.</c:v>
                </c:pt>
                <c:pt idx="8">
                  <c:v>Plechovka Al</c:v>
                </c:pt>
                <c:pt idx="9">
                  <c:v>Plechovka rAl</c:v>
                </c:pt>
                <c:pt idx="10">
                  <c:v>Skleněná lahev nevratná</c:v>
                </c:pt>
              </c:strCache>
            </c:strRef>
          </c:cat>
          <c:val>
            <c:numRef>
              <c:f>'Norm a vaz - dohromady'!$C$6:$M$6</c:f>
              <c:numCache>
                <c:formatCode>General</c:formatCode>
                <c:ptCount val="11"/>
                <c:pt idx="0">
                  <c:v>1.06E-3</c:v>
                </c:pt>
                <c:pt idx="1">
                  <c:v>8.8500000000000004E-4</c:v>
                </c:pt>
                <c:pt idx="2">
                  <c:v>9.8700000000000003E-4</c:v>
                </c:pt>
                <c:pt idx="3">
                  <c:v>8.0999999999999996E-4</c:v>
                </c:pt>
                <c:pt idx="4">
                  <c:v>6.2399999999999999E-4</c:v>
                </c:pt>
                <c:pt idx="5">
                  <c:v>1.1000000000000001E-3</c:v>
                </c:pt>
                <c:pt idx="6">
                  <c:v>8.7299999999999997E-4</c:v>
                </c:pt>
                <c:pt idx="7">
                  <c:v>6.3400000000000001E-4</c:v>
                </c:pt>
                <c:pt idx="8">
                  <c:v>2.2000000000000001E-3</c:v>
                </c:pt>
                <c:pt idx="9">
                  <c:v>5.0699999999999996E-4</c:v>
                </c:pt>
                <c:pt idx="10">
                  <c:v>7.1199999999999996E-3</c:v>
                </c:pt>
              </c:numCache>
            </c:numRef>
          </c:val>
          <c:extLst>
            <c:ext xmlns:c16="http://schemas.microsoft.com/office/drawing/2014/chart" uri="{C3380CC4-5D6E-409C-BE32-E72D297353CC}">
              <c16:uniqueId val="{00000002-96B6-4C8B-BE04-8EC99220B211}"/>
            </c:ext>
          </c:extLst>
        </c:ser>
        <c:ser>
          <c:idx val="3"/>
          <c:order val="3"/>
          <c:tx>
            <c:strRef>
              <c:f>'Norm a vaz - dohromady'!$B$7</c:f>
              <c:strCache>
                <c:ptCount val="1"/>
                <c:pt idx="0">
                  <c:v>500 km</c:v>
                </c:pt>
              </c:strCache>
            </c:strRef>
          </c:tx>
          <c:spPr>
            <a:solidFill>
              <a:schemeClr val="accent6">
                <a:lumMod val="60000"/>
              </a:schemeClr>
            </a:solidFill>
            <a:ln>
              <a:noFill/>
            </a:ln>
            <a:effectLst/>
          </c:spPr>
          <c:invertIfNegative val="0"/>
          <c:cat>
            <c:strRef>
              <c:f>'Norm a vaz - dohromady'!$C$3:$M$3</c:f>
              <c:strCache>
                <c:ptCount val="11"/>
                <c:pt idx="0">
                  <c:v>Cirkulka 25c</c:v>
                </c:pt>
                <c:pt idx="1">
                  <c:v>Cirkulka 80c</c:v>
                </c:pt>
                <c:pt idx="2">
                  <c:v>Cirkulka rAl 25c</c:v>
                </c:pt>
                <c:pt idx="3">
                  <c:v>Cirkulka rAl 80c </c:v>
                </c:pt>
                <c:pt idx="4">
                  <c:v>KEG sud 120c</c:v>
                </c:pt>
                <c:pt idx="5">
                  <c:v>KEG sud 60c</c:v>
                </c:pt>
                <c:pt idx="6">
                  <c:v>PET lahev</c:v>
                </c:pt>
                <c:pt idx="7">
                  <c:v>PET lahev rec.</c:v>
                </c:pt>
                <c:pt idx="8">
                  <c:v>Plechovka Al</c:v>
                </c:pt>
                <c:pt idx="9">
                  <c:v>Plechovka rAl</c:v>
                </c:pt>
                <c:pt idx="10">
                  <c:v>Skleněná lahev nevratná</c:v>
                </c:pt>
              </c:strCache>
            </c:strRef>
          </c:cat>
          <c:val>
            <c:numRef>
              <c:f>'Norm a vaz - dohromady'!$C$7:$M$7</c:f>
              <c:numCache>
                <c:formatCode>General</c:formatCode>
                <c:ptCount val="11"/>
                <c:pt idx="0">
                  <c:v>1.2199999999999999E-3</c:v>
                </c:pt>
                <c:pt idx="1">
                  <c:v>1.0399999999999999E-3</c:v>
                </c:pt>
                <c:pt idx="2">
                  <c:v>1.14E-3</c:v>
                </c:pt>
                <c:pt idx="3">
                  <c:v>9.6500000000000004E-4</c:v>
                </c:pt>
                <c:pt idx="4">
                  <c:v>6.8499999999999995E-4</c:v>
                </c:pt>
                <c:pt idx="5">
                  <c:v>1.16E-3</c:v>
                </c:pt>
                <c:pt idx="6">
                  <c:v>8.7699999999999996E-4</c:v>
                </c:pt>
                <c:pt idx="7">
                  <c:v>6.3699999999999998E-4</c:v>
                </c:pt>
                <c:pt idx="8">
                  <c:v>2.2000000000000001E-3</c:v>
                </c:pt>
                <c:pt idx="9">
                  <c:v>5.1099999999999995E-4</c:v>
                </c:pt>
                <c:pt idx="10">
                  <c:v>7.1999999999999998E-3</c:v>
                </c:pt>
              </c:numCache>
            </c:numRef>
          </c:val>
          <c:extLst>
            <c:ext xmlns:c16="http://schemas.microsoft.com/office/drawing/2014/chart" uri="{C3380CC4-5D6E-409C-BE32-E72D297353CC}">
              <c16:uniqueId val="{00000003-96B6-4C8B-BE04-8EC99220B211}"/>
            </c:ext>
          </c:extLst>
        </c:ser>
        <c:dLbls>
          <c:showLegendKey val="0"/>
          <c:showVal val="0"/>
          <c:showCatName val="0"/>
          <c:showSerName val="0"/>
          <c:showPercent val="0"/>
          <c:showBubbleSize val="0"/>
        </c:dLbls>
        <c:gapWidth val="219"/>
        <c:overlap val="-27"/>
        <c:axId val="503532112"/>
        <c:axId val="503532768"/>
      </c:barChart>
      <c:catAx>
        <c:axId val="503532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cs-CZ"/>
          </a:p>
        </c:txPr>
        <c:crossAx val="503532768"/>
        <c:crosses val="autoZero"/>
        <c:auto val="1"/>
        <c:lblAlgn val="ctr"/>
        <c:lblOffset val="100"/>
        <c:noMultiLvlLbl val="0"/>
      </c:catAx>
      <c:valAx>
        <c:axId val="5035327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cs-CZ"/>
          </a:p>
        </c:txPr>
        <c:crossAx val="503532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cs-CZ"/>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cs-CZ"/>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225377130888942"/>
          <c:y val="5.0925925925925923E-2"/>
          <c:w val="0.86129120223608435"/>
          <c:h val="0.74394393409157189"/>
        </c:manualLayout>
      </c:layout>
      <c:lineChart>
        <c:grouping val="standard"/>
        <c:varyColors val="0"/>
        <c:ser>
          <c:idx val="0"/>
          <c:order val="0"/>
          <c:tx>
            <c:strRef>
              <c:f>'Uhlikova stopa 14067'!$E$65</c:f>
              <c:strCache>
                <c:ptCount val="1"/>
                <c:pt idx="0">
                  <c:v>Cirkulka</c:v>
                </c:pt>
              </c:strCache>
            </c:strRef>
          </c:tx>
          <c:spPr>
            <a:ln w="28575" cap="rnd">
              <a:solidFill>
                <a:schemeClr val="accent1"/>
              </a:solidFill>
              <a:round/>
            </a:ln>
            <a:effectLst/>
          </c:spPr>
          <c:marker>
            <c:symbol val="none"/>
          </c:marker>
          <c:cat>
            <c:numRef>
              <c:f>'Uhlikova stopa 14067'!$F$64:$K$64</c:f>
              <c:numCache>
                <c:formatCode>General</c:formatCode>
                <c:ptCount val="6"/>
                <c:pt idx="0">
                  <c:v>5</c:v>
                </c:pt>
                <c:pt idx="1">
                  <c:v>10</c:v>
                </c:pt>
                <c:pt idx="2">
                  <c:v>15</c:v>
                </c:pt>
                <c:pt idx="3">
                  <c:v>20</c:v>
                </c:pt>
                <c:pt idx="4">
                  <c:v>25</c:v>
                </c:pt>
                <c:pt idx="5">
                  <c:v>80</c:v>
                </c:pt>
              </c:numCache>
            </c:numRef>
          </c:cat>
          <c:val>
            <c:numRef>
              <c:f>'Uhlikova stopa 14067'!$F$65:$K$65</c:f>
              <c:numCache>
                <c:formatCode>General</c:formatCode>
                <c:ptCount val="6"/>
                <c:pt idx="0">
                  <c:v>222</c:v>
                </c:pt>
                <c:pt idx="1">
                  <c:v>162</c:v>
                </c:pt>
                <c:pt idx="2">
                  <c:v>142</c:v>
                </c:pt>
                <c:pt idx="3">
                  <c:v>132</c:v>
                </c:pt>
                <c:pt idx="4">
                  <c:v>127</c:v>
                </c:pt>
                <c:pt idx="5">
                  <c:v>110</c:v>
                </c:pt>
              </c:numCache>
            </c:numRef>
          </c:val>
          <c:smooth val="0"/>
          <c:extLst>
            <c:ext xmlns:c16="http://schemas.microsoft.com/office/drawing/2014/chart" uri="{C3380CC4-5D6E-409C-BE32-E72D297353CC}">
              <c16:uniqueId val="{00000000-DBFF-4A1C-BB38-668B185FA6F1}"/>
            </c:ext>
          </c:extLst>
        </c:ser>
        <c:ser>
          <c:idx val="1"/>
          <c:order val="1"/>
          <c:tx>
            <c:strRef>
              <c:f>'Uhlikova stopa 14067'!$E$66</c:f>
              <c:strCache>
                <c:ptCount val="1"/>
                <c:pt idx="0">
                  <c:v>Cirkulka rAl</c:v>
                </c:pt>
              </c:strCache>
            </c:strRef>
          </c:tx>
          <c:spPr>
            <a:ln w="28575" cap="rnd">
              <a:solidFill>
                <a:schemeClr val="accent2"/>
              </a:solidFill>
              <a:round/>
            </a:ln>
            <a:effectLst/>
          </c:spPr>
          <c:marker>
            <c:symbol val="none"/>
          </c:marker>
          <c:cat>
            <c:numRef>
              <c:f>'Uhlikova stopa 14067'!$F$64:$K$64</c:f>
              <c:numCache>
                <c:formatCode>General</c:formatCode>
                <c:ptCount val="6"/>
                <c:pt idx="0">
                  <c:v>5</c:v>
                </c:pt>
                <c:pt idx="1">
                  <c:v>10</c:v>
                </c:pt>
                <c:pt idx="2">
                  <c:v>15</c:v>
                </c:pt>
                <c:pt idx="3">
                  <c:v>20</c:v>
                </c:pt>
                <c:pt idx="4">
                  <c:v>25</c:v>
                </c:pt>
                <c:pt idx="5">
                  <c:v>80</c:v>
                </c:pt>
              </c:numCache>
            </c:numRef>
          </c:cat>
          <c:val>
            <c:numRef>
              <c:f>'Uhlikova stopa 14067'!$F$66:$K$66</c:f>
              <c:numCache>
                <c:formatCode>General</c:formatCode>
                <c:ptCount val="6"/>
                <c:pt idx="0">
                  <c:v>211</c:v>
                </c:pt>
                <c:pt idx="1">
                  <c:v>151</c:v>
                </c:pt>
                <c:pt idx="2">
                  <c:v>131</c:v>
                </c:pt>
                <c:pt idx="3">
                  <c:v>121</c:v>
                </c:pt>
                <c:pt idx="4">
                  <c:v>115</c:v>
                </c:pt>
                <c:pt idx="5">
                  <c:v>99</c:v>
                </c:pt>
              </c:numCache>
            </c:numRef>
          </c:val>
          <c:smooth val="0"/>
          <c:extLst>
            <c:ext xmlns:c16="http://schemas.microsoft.com/office/drawing/2014/chart" uri="{C3380CC4-5D6E-409C-BE32-E72D297353CC}">
              <c16:uniqueId val="{00000001-DBFF-4A1C-BB38-668B185FA6F1}"/>
            </c:ext>
          </c:extLst>
        </c:ser>
        <c:ser>
          <c:idx val="2"/>
          <c:order val="2"/>
          <c:tx>
            <c:strRef>
              <c:f>'Uhlikova stopa 14067'!$E$67</c:f>
              <c:strCache>
                <c:ptCount val="1"/>
                <c:pt idx="0">
                  <c:v>PET lahev</c:v>
                </c:pt>
              </c:strCache>
            </c:strRef>
          </c:tx>
          <c:spPr>
            <a:ln w="28575" cap="rnd">
              <a:solidFill>
                <a:schemeClr val="accent3"/>
              </a:solidFill>
              <a:round/>
            </a:ln>
            <a:effectLst/>
          </c:spPr>
          <c:marker>
            <c:symbol val="none"/>
          </c:marker>
          <c:cat>
            <c:numRef>
              <c:f>'Uhlikova stopa 14067'!$F$64:$K$64</c:f>
              <c:numCache>
                <c:formatCode>General</c:formatCode>
                <c:ptCount val="6"/>
                <c:pt idx="0">
                  <c:v>5</c:v>
                </c:pt>
                <c:pt idx="1">
                  <c:v>10</c:v>
                </c:pt>
                <c:pt idx="2">
                  <c:v>15</c:v>
                </c:pt>
                <c:pt idx="3">
                  <c:v>20</c:v>
                </c:pt>
                <c:pt idx="4">
                  <c:v>25</c:v>
                </c:pt>
                <c:pt idx="5">
                  <c:v>80</c:v>
                </c:pt>
              </c:numCache>
            </c:numRef>
          </c:cat>
          <c:val>
            <c:numRef>
              <c:f>'Uhlikova stopa 14067'!$F$67:$K$67</c:f>
              <c:numCache>
                <c:formatCode>General</c:formatCode>
                <c:ptCount val="6"/>
                <c:pt idx="0">
                  <c:v>134</c:v>
                </c:pt>
                <c:pt idx="1">
                  <c:v>134</c:v>
                </c:pt>
                <c:pt idx="2">
                  <c:v>134</c:v>
                </c:pt>
                <c:pt idx="3">
                  <c:v>134</c:v>
                </c:pt>
                <c:pt idx="4">
                  <c:v>134</c:v>
                </c:pt>
                <c:pt idx="5">
                  <c:v>134</c:v>
                </c:pt>
              </c:numCache>
            </c:numRef>
          </c:val>
          <c:smooth val="0"/>
          <c:extLst>
            <c:ext xmlns:c16="http://schemas.microsoft.com/office/drawing/2014/chart" uri="{C3380CC4-5D6E-409C-BE32-E72D297353CC}">
              <c16:uniqueId val="{00000002-DBFF-4A1C-BB38-668B185FA6F1}"/>
            </c:ext>
          </c:extLst>
        </c:ser>
        <c:dLbls>
          <c:showLegendKey val="0"/>
          <c:showVal val="0"/>
          <c:showCatName val="0"/>
          <c:showSerName val="0"/>
          <c:showPercent val="0"/>
          <c:showBubbleSize val="0"/>
        </c:dLbls>
        <c:smooth val="0"/>
        <c:axId val="730400592"/>
        <c:axId val="730401840"/>
      </c:lineChart>
      <c:catAx>
        <c:axId val="730400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Narrow" panose="020B0606020202030204" pitchFamily="34" charset="0"/>
                <a:ea typeface="+mn-ea"/>
                <a:cs typeface="+mn-cs"/>
              </a:defRPr>
            </a:pPr>
            <a:endParaRPr lang="cs-CZ"/>
          </a:p>
        </c:txPr>
        <c:crossAx val="730401840"/>
        <c:crosses val="autoZero"/>
        <c:auto val="1"/>
        <c:lblAlgn val="ctr"/>
        <c:lblOffset val="100"/>
        <c:noMultiLvlLbl val="0"/>
      </c:catAx>
      <c:valAx>
        <c:axId val="7304018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r>
                  <a:rPr lang="cs-CZ" sz="1200">
                    <a:latin typeface="Arial Narrow" panose="020B0606020202030204" pitchFamily="34" charset="0"/>
                  </a:rPr>
                  <a:t>g CO2 eq</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cs-CZ"/>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cs-CZ"/>
          </a:p>
        </c:txPr>
        <c:crossAx val="7304005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cs-CZ"/>
        </a:p>
      </c:txPr>
    </c:legend>
    <c:plotVisOnly val="1"/>
    <c:dispBlanksAs val="gap"/>
    <c:showDLblsOverMax val="0"/>
  </c:chart>
  <c:spPr>
    <a:solidFill>
      <a:schemeClr val="bg1"/>
    </a:solidFill>
    <a:ln w="9525" cap="flat" cmpd="sng" algn="ctr">
      <a:noFill/>
      <a:round/>
    </a:ln>
    <a:effectLst/>
  </c:spPr>
  <c:txPr>
    <a:bodyPr/>
    <a:lstStyle/>
    <a:p>
      <a:pPr>
        <a:defRPr/>
      </a:pPr>
      <a:endParaRPr lang="cs-CZ"/>
    </a:p>
  </c:txPr>
  <c:externalData r:id="rId4">
    <c:autoUpdate val="0"/>
  </c:externalData>
  <c:userShapes r:id="rId5"/>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515900790179"/>
          <c:y val="3.3830539750884209E-2"/>
          <c:w val="0.86823365829271337"/>
          <c:h val="0.65290156814359468"/>
        </c:manualLayout>
      </c:layout>
      <c:barChart>
        <c:barDir val="col"/>
        <c:grouping val="stacked"/>
        <c:varyColors val="0"/>
        <c:ser>
          <c:idx val="0"/>
          <c:order val="0"/>
          <c:tx>
            <c:strRef>
              <c:f>'N+Wnew'!$B$92</c:f>
              <c:strCache>
                <c:ptCount val="1"/>
                <c:pt idx="0">
                  <c:v>ReCiPe 1.08 Endpoint (E) - Climate change Ecosystems, default, excl biogenic carbon</c:v>
                </c:pt>
              </c:strCache>
            </c:strRef>
          </c:tx>
          <c:spPr>
            <a:solidFill>
              <a:schemeClr val="accent1"/>
            </a:solidFill>
            <a:ln>
              <a:noFill/>
            </a:ln>
            <a:effectLst/>
          </c:spPr>
          <c:invertIfNegative val="0"/>
          <c:cat>
            <c:strRef>
              <c:f>'N+Wnew'!$C$91:$J$91</c:f>
              <c:strCache>
                <c:ptCount val="8"/>
                <c:pt idx="0">
                  <c:v>Baseline total</c:v>
                </c:pt>
                <c:pt idx="1">
                  <c:v>DRS total</c:v>
                </c:pt>
                <c:pt idx="2">
                  <c:v>PET</c:v>
                </c:pt>
                <c:pt idx="3">
                  <c:v>PET DRS</c:v>
                </c:pt>
                <c:pt idx="4">
                  <c:v>Aluminium</c:v>
                </c:pt>
                <c:pt idx="5">
                  <c:v>Aluminium DRS</c:v>
                </c:pt>
                <c:pt idx="6">
                  <c:v>Steel</c:v>
                </c:pt>
                <c:pt idx="7">
                  <c:v>Steel DRS</c:v>
                </c:pt>
              </c:strCache>
            </c:strRef>
          </c:cat>
          <c:val>
            <c:numRef>
              <c:f>'N+Wnew'!$C$92:$J$92</c:f>
              <c:numCache>
                <c:formatCode>0.00E+00</c:formatCode>
                <c:ptCount val="8"/>
                <c:pt idx="0">
                  <c:v>3280000</c:v>
                </c:pt>
                <c:pt idx="1">
                  <c:v>2220000</c:v>
                </c:pt>
                <c:pt idx="2">
                  <c:v>1980000</c:v>
                </c:pt>
                <c:pt idx="3">
                  <c:v>1560000</c:v>
                </c:pt>
                <c:pt idx="4">
                  <c:v>1280000</c:v>
                </c:pt>
                <c:pt idx="5">
                  <c:v>645000</c:v>
                </c:pt>
                <c:pt idx="6">
                  <c:v>24000</c:v>
                </c:pt>
                <c:pt idx="7">
                  <c:v>15100</c:v>
                </c:pt>
              </c:numCache>
            </c:numRef>
          </c:val>
          <c:extLst>
            <c:ext xmlns:c16="http://schemas.microsoft.com/office/drawing/2014/chart" uri="{C3380CC4-5D6E-409C-BE32-E72D297353CC}">
              <c16:uniqueId val="{00000000-2BAC-4536-9907-1D146FFB2C61}"/>
            </c:ext>
          </c:extLst>
        </c:ser>
        <c:ser>
          <c:idx val="1"/>
          <c:order val="1"/>
          <c:tx>
            <c:strRef>
              <c:f>'N+Wnew'!$B$93</c:f>
              <c:strCache>
                <c:ptCount val="1"/>
                <c:pt idx="0">
                  <c:v>ReCiPe 1.08 Endpoint (E) - Climate change Human Health, default, excl biogenic carbon</c:v>
                </c:pt>
              </c:strCache>
            </c:strRef>
          </c:tx>
          <c:spPr>
            <a:solidFill>
              <a:schemeClr val="accent2"/>
            </a:solidFill>
            <a:ln>
              <a:noFill/>
            </a:ln>
            <a:effectLst/>
          </c:spPr>
          <c:invertIfNegative val="0"/>
          <c:cat>
            <c:strRef>
              <c:f>'N+Wnew'!$C$91:$J$91</c:f>
              <c:strCache>
                <c:ptCount val="8"/>
                <c:pt idx="0">
                  <c:v>Baseline total</c:v>
                </c:pt>
                <c:pt idx="1">
                  <c:v>DRS total</c:v>
                </c:pt>
                <c:pt idx="2">
                  <c:v>PET</c:v>
                </c:pt>
                <c:pt idx="3">
                  <c:v>PET DRS</c:v>
                </c:pt>
                <c:pt idx="4">
                  <c:v>Aluminium</c:v>
                </c:pt>
                <c:pt idx="5">
                  <c:v>Aluminium DRS</c:v>
                </c:pt>
                <c:pt idx="6">
                  <c:v>Steel</c:v>
                </c:pt>
                <c:pt idx="7">
                  <c:v>Steel DRS</c:v>
                </c:pt>
              </c:strCache>
            </c:strRef>
          </c:cat>
          <c:val>
            <c:numRef>
              <c:f>'N+Wnew'!$C$93:$J$93</c:f>
              <c:numCache>
                <c:formatCode>0.00E+00</c:formatCode>
                <c:ptCount val="8"/>
                <c:pt idx="0">
                  <c:v>4130000</c:v>
                </c:pt>
                <c:pt idx="1">
                  <c:v>2800000</c:v>
                </c:pt>
                <c:pt idx="2">
                  <c:v>2490000</c:v>
                </c:pt>
                <c:pt idx="3">
                  <c:v>1970000</c:v>
                </c:pt>
                <c:pt idx="4">
                  <c:v>1610000</c:v>
                </c:pt>
                <c:pt idx="5">
                  <c:v>812000</c:v>
                </c:pt>
                <c:pt idx="6">
                  <c:v>30200</c:v>
                </c:pt>
                <c:pt idx="7">
                  <c:v>19000</c:v>
                </c:pt>
              </c:numCache>
            </c:numRef>
          </c:val>
          <c:extLst>
            <c:ext xmlns:c16="http://schemas.microsoft.com/office/drawing/2014/chart" uri="{C3380CC4-5D6E-409C-BE32-E72D297353CC}">
              <c16:uniqueId val="{00000001-2BAC-4536-9907-1D146FFB2C61}"/>
            </c:ext>
          </c:extLst>
        </c:ser>
        <c:ser>
          <c:idx val="2"/>
          <c:order val="2"/>
          <c:tx>
            <c:strRef>
              <c:f>'N+Wnew'!$B$94</c:f>
              <c:strCache>
                <c:ptCount val="1"/>
                <c:pt idx="0">
                  <c:v>ReCiPe 1.08 Endpoint (E) - Fossil depletion</c:v>
                </c:pt>
              </c:strCache>
            </c:strRef>
          </c:tx>
          <c:spPr>
            <a:solidFill>
              <a:schemeClr val="accent3"/>
            </a:solidFill>
            <a:ln>
              <a:noFill/>
            </a:ln>
            <a:effectLst/>
          </c:spPr>
          <c:invertIfNegative val="0"/>
          <c:cat>
            <c:strRef>
              <c:f>'N+Wnew'!$C$91:$J$91</c:f>
              <c:strCache>
                <c:ptCount val="8"/>
                <c:pt idx="0">
                  <c:v>Baseline total</c:v>
                </c:pt>
                <c:pt idx="1">
                  <c:v>DRS total</c:v>
                </c:pt>
                <c:pt idx="2">
                  <c:v>PET</c:v>
                </c:pt>
                <c:pt idx="3">
                  <c:v>PET DRS</c:v>
                </c:pt>
                <c:pt idx="4">
                  <c:v>Aluminium</c:v>
                </c:pt>
                <c:pt idx="5">
                  <c:v>Aluminium DRS</c:v>
                </c:pt>
                <c:pt idx="6">
                  <c:v>Steel</c:v>
                </c:pt>
                <c:pt idx="7">
                  <c:v>Steel DRS</c:v>
                </c:pt>
              </c:strCache>
            </c:strRef>
          </c:cat>
          <c:val>
            <c:numRef>
              <c:f>'N+Wnew'!$C$94:$J$94</c:f>
              <c:numCache>
                <c:formatCode>0.00E+00</c:formatCode>
                <c:ptCount val="8"/>
                <c:pt idx="0">
                  <c:v>5360000</c:v>
                </c:pt>
                <c:pt idx="1">
                  <c:v>3490000</c:v>
                </c:pt>
                <c:pt idx="2">
                  <c:v>3990000</c:v>
                </c:pt>
                <c:pt idx="3">
                  <c:v>2760000</c:v>
                </c:pt>
                <c:pt idx="4">
                  <c:v>1340000</c:v>
                </c:pt>
                <c:pt idx="5">
                  <c:v>711000</c:v>
                </c:pt>
                <c:pt idx="6">
                  <c:v>27200</c:v>
                </c:pt>
                <c:pt idx="7">
                  <c:v>21500</c:v>
                </c:pt>
              </c:numCache>
            </c:numRef>
          </c:val>
          <c:extLst>
            <c:ext xmlns:c16="http://schemas.microsoft.com/office/drawing/2014/chart" uri="{C3380CC4-5D6E-409C-BE32-E72D297353CC}">
              <c16:uniqueId val="{00000002-2BAC-4536-9907-1D146FFB2C61}"/>
            </c:ext>
          </c:extLst>
        </c:ser>
        <c:ser>
          <c:idx val="3"/>
          <c:order val="3"/>
          <c:tx>
            <c:strRef>
              <c:f>'N+Wnew'!$B$95</c:f>
              <c:strCache>
                <c:ptCount val="1"/>
                <c:pt idx="0">
                  <c:v>ReCiPe 1.08 Endpoint (E) - Freshwater ecotoxicity</c:v>
                </c:pt>
              </c:strCache>
            </c:strRef>
          </c:tx>
          <c:spPr>
            <a:solidFill>
              <a:schemeClr val="accent4"/>
            </a:solidFill>
            <a:ln>
              <a:noFill/>
            </a:ln>
            <a:effectLst/>
          </c:spPr>
          <c:invertIfNegative val="0"/>
          <c:cat>
            <c:strRef>
              <c:f>'N+Wnew'!$C$91:$J$91</c:f>
              <c:strCache>
                <c:ptCount val="8"/>
                <c:pt idx="0">
                  <c:v>Baseline total</c:v>
                </c:pt>
                <c:pt idx="1">
                  <c:v>DRS total</c:v>
                </c:pt>
                <c:pt idx="2">
                  <c:v>PET</c:v>
                </c:pt>
                <c:pt idx="3">
                  <c:v>PET DRS</c:v>
                </c:pt>
                <c:pt idx="4">
                  <c:v>Aluminium</c:v>
                </c:pt>
                <c:pt idx="5">
                  <c:v>Aluminium DRS</c:v>
                </c:pt>
                <c:pt idx="6">
                  <c:v>Steel</c:v>
                </c:pt>
                <c:pt idx="7">
                  <c:v>Steel DRS</c:v>
                </c:pt>
              </c:strCache>
            </c:strRef>
          </c:cat>
          <c:val>
            <c:numRef>
              <c:f>'N+Wnew'!$C$95:$J$95</c:f>
              <c:numCache>
                <c:formatCode>0.00E+00</c:formatCode>
                <c:ptCount val="8"/>
                <c:pt idx="0">
                  <c:v>30500</c:v>
                </c:pt>
                <c:pt idx="1">
                  <c:v>93700</c:v>
                </c:pt>
                <c:pt idx="2" formatCode="General">
                  <c:v>62.1</c:v>
                </c:pt>
                <c:pt idx="3" formatCode="General">
                  <c:v>200</c:v>
                </c:pt>
                <c:pt idx="4">
                  <c:v>30400</c:v>
                </c:pt>
                <c:pt idx="5">
                  <c:v>93500</c:v>
                </c:pt>
                <c:pt idx="6" formatCode="General">
                  <c:v>91.8</c:v>
                </c:pt>
                <c:pt idx="7" formatCode="General">
                  <c:v>19.899999999999999</c:v>
                </c:pt>
              </c:numCache>
            </c:numRef>
          </c:val>
          <c:extLst>
            <c:ext xmlns:c16="http://schemas.microsoft.com/office/drawing/2014/chart" uri="{C3380CC4-5D6E-409C-BE32-E72D297353CC}">
              <c16:uniqueId val="{00000003-2BAC-4536-9907-1D146FFB2C61}"/>
            </c:ext>
          </c:extLst>
        </c:ser>
        <c:ser>
          <c:idx val="4"/>
          <c:order val="4"/>
          <c:tx>
            <c:strRef>
              <c:f>'N+Wnew'!$B$96</c:f>
              <c:strCache>
                <c:ptCount val="1"/>
                <c:pt idx="0">
                  <c:v>ReCiPe 1.08 Endpoint (E) - Human toxicity</c:v>
                </c:pt>
              </c:strCache>
            </c:strRef>
          </c:tx>
          <c:spPr>
            <a:solidFill>
              <a:schemeClr val="accent5"/>
            </a:solidFill>
            <a:ln>
              <a:noFill/>
            </a:ln>
            <a:effectLst/>
          </c:spPr>
          <c:invertIfNegative val="0"/>
          <c:cat>
            <c:strRef>
              <c:f>'N+Wnew'!$C$91:$J$91</c:f>
              <c:strCache>
                <c:ptCount val="8"/>
                <c:pt idx="0">
                  <c:v>Baseline total</c:v>
                </c:pt>
                <c:pt idx="1">
                  <c:v>DRS total</c:v>
                </c:pt>
                <c:pt idx="2">
                  <c:v>PET</c:v>
                </c:pt>
                <c:pt idx="3">
                  <c:v>PET DRS</c:v>
                </c:pt>
                <c:pt idx="4">
                  <c:v>Aluminium</c:v>
                </c:pt>
                <c:pt idx="5">
                  <c:v>Aluminium DRS</c:v>
                </c:pt>
                <c:pt idx="6">
                  <c:v>Steel</c:v>
                </c:pt>
                <c:pt idx="7">
                  <c:v>Steel DRS</c:v>
                </c:pt>
              </c:strCache>
            </c:strRef>
          </c:cat>
          <c:val>
            <c:numRef>
              <c:f>'N+Wnew'!$C$96:$J$96</c:f>
              <c:numCache>
                <c:formatCode>0.00E+00</c:formatCode>
                <c:ptCount val="8"/>
                <c:pt idx="0">
                  <c:v>1800000</c:v>
                </c:pt>
                <c:pt idx="1">
                  <c:v>1970000</c:v>
                </c:pt>
                <c:pt idx="2">
                  <c:v>619000</c:v>
                </c:pt>
                <c:pt idx="3">
                  <c:v>718000</c:v>
                </c:pt>
                <c:pt idx="4">
                  <c:v>782000</c:v>
                </c:pt>
                <c:pt idx="5">
                  <c:v>1170000</c:v>
                </c:pt>
                <c:pt idx="6">
                  <c:v>404000</c:v>
                </c:pt>
                <c:pt idx="7">
                  <c:v>85700</c:v>
                </c:pt>
              </c:numCache>
            </c:numRef>
          </c:val>
          <c:extLst>
            <c:ext xmlns:c16="http://schemas.microsoft.com/office/drawing/2014/chart" uri="{C3380CC4-5D6E-409C-BE32-E72D297353CC}">
              <c16:uniqueId val="{00000004-2BAC-4536-9907-1D146FFB2C61}"/>
            </c:ext>
          </c:extLst>
        </c:ser>
        <c:ser>
          <c:idx val="5"/>
          <c:order val="5"/>
          <c:tx>
            <c:strRef>
              <c:f>'N+Wnew'!$B$97</c:f>
              <c:strCache>
                <c:ptCount val="1"/>
                <c:pt idx="0">
                  <c:v>ReCiPe 1.08 Endpoint (E) - Metal depletion</c:v>
                </c:pt>
              </c:strCache>
            </c:strRef>
          </c:tx>
          <c:spPr>
            <a:solidFill>
              <a:schemeClr val="accent6"/>
            </a:solidFill>
            <a:ln>
              <a:noFill/>
            </a:ln>
            <a:effectLst/>
          </c:spPr>
          <c:invertIfNegative val="0"/>
          <c:cat>
            <c:strRef>
              <c:f>'N+Wnew'!$C$91:$J$91</c:f>
              <c:strCache>
                <c:ptCount val="8"/>
                <c:pt idx="0">
                  <c:v>Baseline total</c:v>
                </c:pt>
                <c:pt idx="1">
                  <c:v>DRS total</c:v>
                </c:pt>
                <c:pt idx="2">
                  <c:v>PET</c:v>
                </c:pt>
                <c:pt idx="3">
                  <c:v>PET DRS</c:v>
                </c:pt>
                <c:pt idx="4">
                  <c:v>Aluminium</c:v>
                </c:pt>
                <c:pt idx="5">
                  <c:v>Aluminium DRS</c:v>
                </c:pt>
                <c:pt idx="6">
                  <c:v>Steel</c:v>
                </c:pt>
                <c:pt idx="7">
                  <c:v>Steel DRS</c:v>
                </c:pt>
              </c:strCache>
            </c:strRef>
          </c:cat>
          <c:val>
            <c:numRef>
              <c:f>'N+Wnew'!$C$97:$J$97</c:f>
              <c:numCache>
                <c:formatCode>0.00E+00</c:formatCode>
                <c:ptCount val="8"/>
                <c:pt idx="0">
                  <c:v>334000</c:v>
                </c:pt>
                <c:pt idx="1">
                  <c:v>221000</c:v>
                </c:pt>
                <c:pt idx="2">
                  <c:v>16200</c:v>
                </c:pt>
                <c:pt idx="3">
                  <c:v>27100</c:v>
                </c:pt>
                <c:pt idx="4">
                  <c:v>293000</c:v>
                </c:pt>
                <c:pt idx="5">
                  <c:v>179000</c:v>
                </c:pt>
                <c:pt idx="6">
                  <c:v>25200</c:v>
                </c:pt>
                <c:pt idx="7">
                  <c:v>15100</c:v>
                </c:pt>
              </c:numCache>
            </c:numRef>
          </c:val>
          <c:extLst>
            <c:ext xmlns:c16="http://schemas.microsoft.com/office/drawing/2014/chart" uri="{C3380CC4-5D6E-409C-BE32-E72D297353CC}">
              <c16:uniqueId val="{00000005-2BAC-4536-9907-1D146FFB2C61}"/>
            </c:ext>
          </c:extLst>
        </c:ser>
        <c:ser>
          <c:idx val="6"/>
          <c:order val="6"/>
          <c:tx>
            <c:strRef>
              <c:f>'N+Wnew'!$B$98</c:f>
              <c:strCache>
                <c:ptCount val="1"/>
                <c:pt idx="0">
                  <c:v>ReCiPe 1.08 Endpoint (E) - Particulate matter formation</c:v>
                </c:pt>
              </c:strCache>
            </c:strRef>
          </c:tx>
          <c:spPr>
            <a:solidFill>
              <a:schemeClr val="accent1">
                <a:lumMod val="60000"/>
              </a:schemeClr>
            </a:solidFill>
            <a:ln>
              <a:noFill/>
            </a:ln>
            <a:effectLst/>
          </c:spPr>
          <c:invertIfNegative val="0"/>
          <c:cat>
            <c:strRef>
              <c:f>'N+Wnew'!$C$91:$J$91</c:f>
              <c:strCache>
                <c:ptCount val="8"/>
                <c:pt idx="0">
                  <c:v>Baseline total</c:v>
                </c:pt>
                <c:pt idx="1">
                  <c:v>DRS total</c:v>
                </c:pt>
                <c:pt idx="2">
                  <c:v>PET</c:v>
                </c:pt>
                <c:pt idx="3">
                  <c:v>PET DRS</c:v>
                </c:pt>
                <c:pt idx="4">
                  <c:v>Aluminium</c:v>
                </c:pt>
                <c:pt idx="5">
                  <c:v>Aluminium DRS</c:v>
                </c:pt>
                <c:pt idx="6">
                  <c:v>Steel</c:v>
                </c:pt>
                <c:pt idx="7">
                  <c:v>Steel DRS</c:v>
                </c:pt>
              </c:strCache>
            </c:strRef>
          </c:cat>
          <c:val>
            <c:numRef>
              <c:f>'N+Wnew'!$C$98:$J$98</c:f>
              <c:numCache>
                <c:formatCode>0.00E+00</c:formatCode>
                <c:ptCount val="8"/>
                <c:pt idx="0">
                  <c:v>275000</c:v>
                </c:pt>
                <c:pt idx="1">
                  <c:v>220000</c:v>
                </c:pt>
                <c:pt idx="2">
                  <c:v>66500</c:v>
                </c:pt>
                <c:pt idx="3">
                  <c:v>79900</c:v>
                </c:pt>
                <c:pt idx="4">
                  <c:v>206000</c:v>
                </c:pt>
                <c:pt idx="5">
                  <c:v>138000</c:v>
                </c:pt>
                <c:pt idx="6">
                  <c:v>2260</c:v>
                </c:pt>
                <c:pt idx="7">
                  <c:v>1560</c:v>
                </c:pt>
              </c:numCache>
            </c:numRef>
          </c:val>
          <c:extLst>
            <c:ext xmlns:c16="http://schemas.microsoft.com/office/drawing/2014/chart" uri="{C3380CC4-5D6E-409C-BE32-E72D297353CC}">
              <c16:uniqueId val="{00000006-2BAC-4536-9907-1D146FFB2C61}"/>
            </c:ext>
          </c:extLst>
        </c:ser>
        <c:ser>
          <c:idx val="7"/>
          <c:order val="7"/>
          <c:tx>
            <c:strRef>
              <c:f>'N+Wnew'!$B$99</c:f>
              <c:strCache>
                <c:ptCount val="1"/>
                <c:pt idx="0">
                  <c:v>ReCiPe 1.08 Endpoint (E) - Terrestrial ecotoxicity</c:v>
                </c:pt>
              </c:strCache>
            </c:strRef>
          </c:tx>
          <c:spPr>
            <a:solidFill>
              <a:schemeClr val="accent2">
                <a:lumMod val="60000"/>
              </a:schemeClr>
            </a:solidFill>
            <a:ln>
              <a:noFill/>
            </a:ln>
            <a:effectLst/>
          </c:spPr>
          <c:invertIfNegative val="0"/>
          <c:cat>
            <c:strRef>
              <c:f>'N+Wnew'!$C$91:$J$91</c:f>
              <c:strCache>
                <c:ptCount val="8"/>
                <c:pt idx="0">
                  <c:v>Baseline total</c:v>
                </c:pt>
                <c:pt idx="1">
                  <c:v>DRS total</c:v>
                </c:pt>
                <c:pt idx="2">
                  <c:v>PET</c:v>
                </c:pt>
                <c:pt idx="3">
                  <c:v>PET DRS</c:v>
                </c:pt>
                <c:pt idx="4">
                  <c:v>Aluminium</c:v>
                </c:pt>
                <c:pt idx="5">
                  <c:v>Aluminium DRS</c:v>
                </c:pt>
                <c:pt idx="6">
                  <c:v>Steel</c:v>
                </c:pt>
                <c:pt idx="7">
                  <c:v>Steel DRS</c:v>
                </c:pt>
              </c:strCache>
            </c:strRef>
          </c:cat>
          <c:val>
            <c:numRef>
              <c:f>'N+Wnew'!$C$99:$J$99</c:f>
              <c:numCache>
                <c:formatCode>0.00E+00</c:formatCode>
                <c:ptCount val="8"/>
                <c:pt idx="0">
                  <c:v>39300</c:v>
                </c:pt>
                <c:pt idx="1">
                  <c:v>24300</c:v>
                </c:pt>
                <c:pt idx="2">
                  <c:v>16200</c:v>
                </c:pt>
                <c:pt idx="3">
                  <c:v>10000</c:v>
                </c:pt>
                <c:pt idx="4">
                  <c:v>4800</c:v>
                </c:pt>
                <c:pt idx="5">
                  <c:v>10600</c:v>
                </c:pt>
                <c:pt idx="6">
                  <c:v>18300</c:v>
                </c:pt>
                <c:pt idx="7">
                  <c:v>3680</c:v>
                </c:pt>
              </c:numCache>
            </c:numRef>
          </c:val>
          <c:extLst>
            <c:ext xmlns:c16="http://schemas.microsoft.com/office/drawing/2014/chart" uri="{C3380CC4-5D6E-409C-BE32-E72D297353CC}">
              <c16:uniqueId val="{00000007-2BAC-4536-9907-1D146FFB2C61}"/>
            </c:ext>
          </c:extLst>
        </c:ser>
        <c:dLbls>
          <c:showLegendKey val="0"/>
          <c:showVal val="0"/>
          <c:showCatName val="0"/>
          <c:showSerName val="0"/>
          <c:showPercent val="0"/>
          <c:showBubbleSize val="0"/>
        </c:dLbls>
        <c:gapWidth val="150"/>
        <c:overlap val="100"/>
        <c:axId val="566787976"/>
        <c:axId val="566786008"/>
      </c:barChart>
      <c:catAx>
        <c:axId val="566787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cs-CZ"/>
          </a:p>
        </c:txPr>
        <c:crossAx val="566786008"/>
        <c:crosses val="autoZero"/>
        <c:auto val="1"/>
        <c:lblAlgn val="ctr"/>
        <c:lblOffset val="100"/>
        <c:noMultiLvlLbl val="0"/>
      </c:catAx>
      <c:valAx>
        <c:axId val="566786008"/>
        <c:scaling>
          <c:orientation val="minMax"/>
        </c:scaling>
        <c:delete val="0"/>
        <c:axPos val="l"/>
        <c:majorGridlines>
          <c:spPr>
            <a:ln w="9525" cap="flat" cmpd="sng" algn="ctr">
              <a:solidFill>
                <a:schemeClr val="tx1">
                  <a:lumMod val="15000"/>
                  <a:lumOff val="85000"/>
                </a:schemeClr>
              </a:solidFill>
              <a:round/>
            </a:ln>
            <a:effectLst/>
          </c:spPr>
        </c:majorGridlines>
        <c:numFmt formatCode="0.00E+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cs-CZ"/>
          </a:p>
        </c:txPr>
        <c:crossAx val="566787976"/>
        <c:crosses val="autoZero"/>
        <c:crossBetween val="between"/>
      </c:valAx>
      <c:spPr>
        <a:noFill/>
        <a:ln>
          <a:noFill/>
        </a:ln>
        <a:effectLst/>
      </c:spPr>
    </c:plotArea>
    <c:legend>
      <c:legendPos val="b"/>
      <c:layout>
        <c:manualLayout>
          <c:xMode val="edge"/>
          <c:yMode val="edge"/>
          <c:x val="2.2174485133802727E-2"/>
          <c:y val="0.83852713705506166"/>
          <c:w val="0.95785544168090098"/>
          <c:h val="0.14301975393749075"/>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sz="1600"/>
      </a:pPr>
      <a:endParaRPr lang="cs-CZ"/>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'Srovnani okruhu new'!$A$2</c:f>
              <c:strCache>
                <c:ptCount val="1"/>
                <c:pt idx="0">
                  <c:v>Baseline</c:v>
                </c:pt>
              </c:strCache>
            </c:strRef>
          </c:tx>
          <c:spPr>
            <a:solidFill>
              <a:srgbClr val="FF0000"/>
            </a:solidFill>
            <a:ln>
              <a:noFill/>
            </a:ln>
            <a:effectLst/>
          </c:spPr>
          <c:invertIfNegative val="0"/>
          <c:dLbls>
            <c:dLbl>
              <c:idx val="1"/>
              <c:layout>
                <c:manualLayout>
                  <c:x val="-2.4250440917107603E-2"/>
                  <c:y val="-1.28534704370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482-4114-B9B5-C61820874B2F}"/>
                </c:ext>
              </c:extLst>
            </c:dLbl>
            <c:dLbl>
              <c:idx val="5"/>
              <c:layout>
                <c:manualLayout>
                  <c:x val="0"/>
                  <c:y val="-1.02827763496144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82-4114-B9B5-C61820874B2F}"/>
                </c:ext>
              </c:extLst>
            </c:dLbl>
            <c:dLbl>
              <c:idx val="7"/>
              <c:layout>
                <c:manualLayout>
                  <c:x val="-2.2045855379188711E-2"/>
                  <c:y val="-2.82776349614396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482-4114-B9B5-C61820874B2F}"/>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'Srovnani okruhu new'!$B$1:$J$1</c:f>
              <c:strCache>
                <c:ptCount val="9"/>
                <c:pt idx="0">
                  <c:v>Total</c:v>
                </c:pt>
                <c:pt idx="1">
                  <c:v>Production</c:v>
                </c:pt>
                <c:pt idx="2">
                  <c:v>Littering</c:v>
                </c:pt>
                <c:pt idx="3">
                  <c:v>Customer transport</c:v>
                </c:pt>
                <c:pt idx="4">
                  <c:v>DRS</c:v>
                </c:pt>
                <c:pt idx="5">
                  <c:v>Recyklace Transport</c:v>
                </c:pt>
                <c:pt idx="6">
                  <c:v>Recyklace</c:v>
                </c:pt>
                <c:pt idx="7">
                  <c:v>Waste Transport</c:v>
                </c:pt>
                <c:pt idx="8">
                  <c:v>Waste Management</c:v>
                </c:pt>
              </c:strCache>
            </c:strRef>
          </c:cat>
          <c:val>
            <c:numRef>
              <c:f>'Srovnani okruhu new'!$B$2:$J$2</c:f>
              <c:numCache>
                <c:formatCode>0.00E+00</c:formatCode>
                <c:ptCount val="9"/>
                <c:pt idx="0">
                  <c:v>15248800</c:v>
                </c:pt>
                <c:pt idx="1">
                  <c:v>26380552.699999999</c:v>
                </c:pt>
                <c:pt idx="2">
                  <c:v>667407</c:v>
                </c:pt>
                <c:pt idx="3" formatCode="General">
                  <c:v>0</c:v>
                </c:pt>
                <c:pt idx="4" formatCode="General">
                  <c:v>0</c:v>
                </c:pt>
                <c:pt idx="5">
                  <c:v>73127.790000000008</c:v>
                </c:pt>
                <c:pt idx="6">
                  <c:v>-10675010</c:v>
                </c:pt>
                <c:pt idx="7">
                  <c:v>20060.3285</c:v>
                </c:pt>
                <c:pt idx="8">
                  <c:v>-1265785.1000000001</c:v>
                </c:pt>
              </c:numCache>
            </c:numRef>
          </c:val>
          <c:extLst>
            <c:ext xmlns:c16="http://schemas.microsoft.com/office/drawing/2014/chart" uri="{C3380CC4-5D6E-409C-BE32-E72D297353CC}">
              <c16:uniqueId val="{00000003-5482-4114-B9B5-C61820874B2F}"/>
            </c:ext>
          </c:extLst>
        </c:ser>
        <c:ser>
          <c:idx val="1"/>
          <c:order val="1"/>
          <c:tx>
            <c:strRef>
              <c:f>'Srovnani okruhu new'!$A$3</c:f>
              <c:strCache>
                <c:ptCount val="1"/>
                <c:pt idx="0">
                  <c:v>DRS</c:v>
                </c:pt>
              </c:strCache>
            </c:strRef>
          </c:tx>
          <c:spPr>
            <a:solidFill>
              <a:srgbClr val="92D050"/>
            </a:solidFill>
            <a:ln>
              <a:noFill/>
            </a:ln>
            <a:effectLst/>
          </c:spPr>
          <c:invertIfNegative val="0"/>
          <c:dLbls>
            <c:dLbl>
              <c:idx val="1"/>
              <c:layout>
                <c:manualLayout>
                  <c:x val="1.984126984126984E-2"/>
                  <c:y val="-1.02827763496144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482-4114-B9B5-C61820874B2F}"/>
                </c:ext>
              </c:extLst>
            </c:dLbl>
            <c:dLbl>
              <c:idx val="2"/>
              <c:layout>
                <c:manualLayout>
                  <c:x val="4.4091710758377423E-3"/>
                  <c:y val="-4.11311053984576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482-4114-B9B5-C61820874B2F}"/>
                </c:ext>
              </c:extLst>
            </c:dLbl>
            <c:dLbl>
              <c:idx val="4"/>
              <c:layout>
                <c:manualLayout>
                  <c:x val="-4.4091710758377423E-3"/>
                  <c:y val="-2.31362467866324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482-4114-B9B5-C61820874B2F}"/>
                </c:ext>
              </c:extLst>
            </c:dLbl>
            <c:dLbl>
              <c:idx val="5"/>
              <c:layout>
                <c:manualLayout>
                  <c:x val="8.8183421516754047E-3"/>
                  <c:y val="-2.82776349614395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482-4114-B9B5-C61820874B2F}"/>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'Srovnani okruhu new'!$B$1:$J$1</c:f>
              <c:strCache>
                <c:ptCount val="9"/>
                <c:pt idx="0">
                  <c:v>Total</c:v>
                </c:pt>
                <c:pt idx="1">
                  <c:v>Production</c:v>
                </c:pt>
                <c:pt idx="2">
                  <c:v>Littering</c:v>
                </c:pt>
                <c:pt idx="3">
                  <c:v>Customer transport</c:v>
                </c:pt>
                <c:pt idx="4">
                  <c:v>DRS</c:v>
                </c:pt>
                <c:pt idx="5">
                  <c:v>Recyklace Transport</c:v>
                </c:pt>
                <c:pt idx="6">
                  <c:v>Recyklace</c:v>
                </c:pt>
                <c:pt idx="7">
                  <c:v>Waste Transport</c:v>
                </c:pt>
                <c:pt idx="8">
                  <c:v>Waste Management</c:v>
                </c:pt>
              </c:strCache>
            </c:strRef>
          </c:cat>
          <c:val>
            <c:numRef>
              <c:f>'Srovnani okruhu new'!$B$3:$J$3</c:f>
              <c:numCache>
                <c:formatCode>0.00E+00</c:formatCode>
                <c:ptCount val="9"/>
                <c:pt idx="0">
                  <c:v>11039000</c:v>
                </c:pt>
                <c:pt idx="1">
                  <c:v>26380552.699999999</c:v>
                </c:pt>
                <c:pt idx="2">
                  <c:v>133681.4</c:v>
                </c:pt>
                <c:pt idx="3">
                  <c:v>441499.739</c:v>
                </c:pt>
                <c:pt idx="4">
                  <c:v>675653</c:v>
                </c:pt>
                <c:pt idx="5">
                  <c:v>183397.05200000003</c:v>
                </c:pt>
                <c:pt idx="6">
                  <c:v>-16685900</c:v>
                </c:pt>
                <c:pt idx="7">
                  <c:v>3224.17517</c:v>
                </c:pt>
                <c:pt idx="8">
                  <c:v>-133446</c:v>
                </c:pt>
              </c:numCache>
            </c:numRef>
          </c:val>
          <c:extLst>
            <c:ext xmlns:c16="http://schemas.microsoft.com/office/drawing/2014/chart" uri="{C3380CC4-5D6E-409C-BE32-E72D297353CC}">
              <c16:uniqueId val="{00000008-5482-4114-B9B5-C61820874B2F}"/>
            </c:ext>
          </c:extLst>
        </c:ser>
        <c:dLbls>
          <c:showLegendKey val="0"/>
          <c:showVal val="0"/>
          <c:showCatName val="0"/>
          <c:showSerName val="0"/>
          <c:showPercent val="0"/>
          <c:showBubbleSize val="0"/>
        </c:dLbls>
        <c:gapWidth val="25"/>
        <c:overlap val="-27"/>
        <c:axId val="540140784"/>
        <c:axId val="540136192"/>
      </c:barChart>
      <c:catAx>
        <c:axId val="54014078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cs-CZ"/>
          </a:p>
        </c:txPr>
        <c:crossAx val="540136192"/>
        <c:crosses val="autoZero"/>
        <c:auto val="1"/>
        <c:lblAlgn val="ctr"/>
        <c:lblOffset val="100"/>
        <c:noMultiLvlLbl val="0"/>
      </c:catAx>
      <c:valAx>
        <c:axId val="540136192"/>
        <c:scaling>
          <c:orientation val="minMax"/>
        </c:scaling>
        <c:delete val="0"/>
        <c:axPos val="l"/>
        <c:majorGridlines>
          <c:spPr>
            <a:ln w="9525" cap="flat" cmpd="sng" algn="ctr">
              <a:solidFill>
                <a:schemeClr val="tx1">
                  <a:lumMod val="15000"/>
                  <a:lumOff val="85000"/>
                </a:schemeClr>
              </a:solidFill>
              <a:round/>
            </a:ln>
            <a:effectLst/>
          </c:spPr>
        </c:majorGridlines>
        <c:numFmt formatCode="0.00E+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cs-CZ"/>
          </a:p>
        </c:txPr>
        <c:crossAx val="5401407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sz="800"/>
      </a:pPr>
      <a:endParaRPr lang="cs-CZ"/>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88895321908292"/>
          <c:y val="5.931660846207483E-2"/>
          <c:w val="0.73111645051721474"/>
          <c:h val="0.83870247401388087"/>
        </c:manualLayout>
      </c:layout>
      <c:lineChart>
        <c:grouping val="standard"/>
        <c:varyColors val="0"/>
        <c:ser>
          <c:idx val="0"/>
          <c:order val="0"/>
          <c:tx>
            <c:strRef>
              <c:f>'bez benefitu'!$M$11</c:f>
              <c:strCache>
                <c:ptCount val="1"/>
                <c:pt idx="0">
                  <c:v>Jednorázový kelímek 300 ml</c:v>
                </c:pt>
              </c:strCache>
            </c:strRef>
          </c:tx>
          <c:spPr>
            <a:ln w="28575" cap="rnd">
              <a:solidFill>
                <a:schemeClr val="accent1"/>
              </a:solidFill>
              <a:round/>
            </a:ln>
            <a:effectLst/>
          </c:spPr>
          <c:marker>
            <c:symbol val="none"/>
          </c:marker>
          <c:cat>
            <c:numRef>
              <c:f>'bez benefitu'!$N$10:$R$10</c:f>
              <c:numCache>
                <c:formatCode>General</c:formatCode>
                <c:ptCount val="5"/>
                <c:pt idx="0">
                  <c:v>1</c:v>
                </c:pt>
                <c:pt idx="1">
                  <c:v>5</c:v>
                </c:pt>
                <c:pt idx="2">
                  <c:v>10</c:v>
                </c:pt>
                <c:pt idx="3">
                  <c:v>15</c:v>
                </c:pt>
                <c:pt idx="4">
                  <c:v>20</c:v>
                </c:pt>
              </c:numCache>
            </c:numRef>
          </c:cat>
          <c:val>
            <c:numRef>
              <c:f>'bez benefitu'!$N$11:$R$11</c:f>
              <c:numCache>
                <c:formatCode>0</c:formatCode>
                <c:ptCount val="5"/>
                <c:pt idx="0">
                  <c:v>32</c:v>
                </c:pt>
                <c:pt idx="1">
                  <c:v>32</c:v>
                </c:pt>
                <c:pt idx="2">
                  <c:v>32</c:v>
                </c:pt>
                <c:pt idx="3">
                  <c:v>32</c:v>
                </c:pt>
                <c:pt idx="4">
                  <c:v>32</c:v>
                </c:pt>
              </c:numCache>
            </c:numRef>
          </c:val>
          <c:smooth val="0"/>
          <c:extLst>
            <c:ext xmlns:c16="http://schemas.microsoft.com/office/drawing/2014/chart" uri="{C3380CC4-5D6E-409C-BE32-E72D297353CC}">
              <c16:uniqueId val="{00000000-8E7D-4920-923C-985320A6FF9C}"/>
            </c:ext>
          </c:extLst>
        </c:ser>
        <c:ser>
          <c:idx val="1"/>
          <c:order val="1"/>
          <c:tx>
            <c:strRef>
              <c:f>'bez benefitu'!$M$12</c:f>
              <c:strCache>
                <c:ptCount val="1"/>
                <c:pt idx="0">
                  <c:v>Jednorázový kelímek 500 ml</c:v>
                </c:pt>
              </c:strCache>
            </c:strRef>
          </c:tx>
          <c:spPr>
            <a:ln w="28575" cap="rnd">
              <a:solidFill>
                <a:schemeClr val="accent2"/>
              </a:solidFill>
              <a:round/>
            </a:ln>
            <a:effectLst/>
          </c:spPr>
          <c:marker>
            <c:symbol val="none"/>
          </c:marker>
          <c:cat>
            <c:numRef>
              <c:f>'bez benefitu'!$N$10:$R$10</c:f>
              <c:numCache>
                <c:formatCode>General</c:formatCode>
                <c:ptCount val="5"/>
                <c:pt idx="0">
                  <c:v>1</c:v>
                </c:pt>
                <c:pt idx="1">
                  <c:v>5</c:v>
                </c:pt>
                <c:pt idx="2">
                  <c:v>10</c:v>
                </c:pt>
                <c:pt idx="3">
                  <c:v>15</c:v>
                </c:pt>
                <c:pt idx="4">
                  <c:v>20</c:v>
                </c:pt>
              </c:numCache>
            </c:numRef>
          </c:cat>
          <c:val>
            <c:numRef>
              <c:f>'bez benefitu'!$N$12:$R$12</c:f>
              <c:numCache>
                <c:formatCode>0</c:formatCode>
                <c:ptCount val="5"/>
                <c:pt idx="0">
                  <c:v>26</c:v>
                </c:pt>
                <c:pt idx="1">
                  <c:v>26</c:v>
                </c:pt>
                <c:pt idx="2">
                  <c:v>26</c:v>
                </c:pt>
                <c:pt idx="3">
                  <c:v>26</c:v>
                </c:pt>
                <c:pt idx="4">
                  <c:v>26</c:v>
                </c:pt>
              </c:numCache>
            </c:numRef>
          </c:val>
          <c:smooth val="0"/>
          <c:extLst>
            <c:ext xmlns:c16="http://schemas.microsoft.com/office/drawing/2014/chart" uri="{C3380CC4-5D6E-409C-BE32-E72D297353CC}">
              <c16:uniqueId val="{00000001-8E7D-4920-923C-985320A6FF9C}"/>
            </c:ext>
          </c:extLst>
        </c:ser>
        <c:ser>
          <c:idx val="2"/>
          <c:order val="2"/>
          <c:tx>
            <c:strRef>
              <c:f>'bez benefitu'!$M$13</c:f>
              <c:strCache>
                <c:ptCount val="1"/>
                <c:pt idx="0">
                  <c:v>Vratný kelímek 500 ml</c:v>
                </c:pt>
              </c:strCache>
            </c:strRef>
          </c:tx>
          <c:spPr>
            <a:ln w="28575" cap="rnd">
              <a:solidFill>
                <a:schemeClr val="accent3"/>
              </a:solidFill>
              <a:round/>
            </a:ln>
            <a:effectLst/>
          </c:spPr>
          <c:marker>
            <c:symbol val="none"/>
          </c:marker>
          <c:cat>
            <c:numRef>
              <c:f>'bez benefitu'!$N$10:$R$10</c:f>
              <c:numCache>
                <c:formatCode>General</c:formatCode>
                <c:ptCount val="5"/>
                <c:pt idx="0">
                  <c:v>1</c:v>
                </c:pt>
                <c:pt idx="1">
                  <c:v>5</c:v>
                </c:pt>
                <c:pt idx="2">
                  <c:v>10</c:v>
                </c:pt>
                <c:pt idx="3">
                  <c:v>15</c:v>
                </c:pt>
                <c:pt idx="4">
                  <c:v>20</c:v>
                </c:pt>
              </c:numCache>
            </c:numRef>
          </c:cat>
          <c:val>
            <c:numRef>
              <c:f>'bez benefitu'!$N$13:$R$13</c:f>
              <c:numCache>
                <c:formatCode>0</c:formatCode>
                <c:ptCount val="5"/>
                <c:pt idx="0">
                  <c:v>186</c:v>
                </c:pt>
                <c:pt idx="1">
                  <c:v>38</c:v>
                </c:pt>
                <c:pt idx="2">
                  <c:v>19</c:v>
                </c:pt>
                <c:pt idx="3">
                  <c:v>13</c:v>
                </c:pt>
                <c:pt idx="4">
                  <c:v>10</c:v>
                </c:pt>
              </c:numCache>
            </c:numRef>
          </c:val>
          <c:smooth val="0"/>
          <c:extLst>
            <c:ext xmlns:c16="http://schemas.microsoft.com/office/drawing/2014/chart" uri="{C3380CC4-5D6E-409C-BE32-E72D297353CC}">
              <c16:uniqueId val="{00000002-8E7D-4920-923C-985320A6FF9C}"/>
            </c:ext>
          </c:extLst>
        </c:ser>
        <c:dLbls>
          <c:showLegendKey val="0"/>
          <c:showVal val="0"/>
          <c:showCatName val="0"/>
          <c:showSerName val="0"/>
          <c:showPercent val="0"/>
          <c:showBubbleSize val="0"/>
        </c:dLbls>
        <c:smooth val="0"/>
        <c:axId val="703696832"/>
        <c:axId val="703692256"/>
      </c:lineChart>
      <c:catAx>
        <c:axId val="703696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cs-CZ"/>
          </a:p>
        </c:txPr>
        <c:crossAx val="703692256"/>
        <c:crosses val="autoZero"/>
        <c:auto val="1"/>
        <c:lblAlgn val="ctr"/>
        <c:lblOffset val="100"/>
        <c:noMultiLvlLbl val="0"/>
      </c:catAx>
      <c:valAx>
        <c:axId val="703692256"/>
        <c:scaling>
          <c:orientation val="minMax"/>
        </c:scaling>
        <c:delete val="0"/>
        <c:axPos val="l"/>
        <c:majorGridlines>
          <c:spPr>
            <a:ln w="9525" cap="flat" cmpd="sng"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cs-CZ" sz="1400" dirty="0"/>
                  <a:t>g</a:t>
                </a:r>
                <a:r>
                  <a:rPr lang="cs-CZ" sz="1400" baseline="0" dirty="0"/>
                  <a:t> CO2e</a:t>
                </a:r>
                <a:endParaRPr lang="cs-CZ" sz="1400"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cs-CZ"/>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cs-CZ"/>
          </a:p>
        </c:txPr>
        <c:crossAx val="703696832"/>
        <c:crosses val="autoZero"/>
        <c:crossBetween val="between"/>
      </c:valAx>
      <c:spPr>
        <a:noFill/>
        <a:ln>
          <a:noFill/>
        </a:ln>
        <a:effectLst/>
      </c:spPr>
    </c:plotArea>
    <c:legend>
      <c:legendPos val="r"/>
      <c:layout>
        <c:manualLayout>
          <c:xMode val="edge"/>
          <c:yMode val="edge"/>
          <c:x val="0.5328361321568823"/>
          <c:y val="8.8110687903775154E-4"/>
          <c:w val="0.46425095201274658"/>
          <c:h val="0.25550746173794586"/>
        </c:manualLayout>
      </c:layout>
      <c:overlay val="1"/>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solidFill>
      <a:schemeClr val="bg1"/>
    </a:solidFill>
    <a:ln w="9525" cap="flat" cmpd="sng" algn="ctr">
      <a:noFill/>
      <a:round/>
    </a:ln>
    <a:effectLst/>
  </c:spPr>
  <c:txPr>
    <a:bodyPr/>
    <a:lstStyle/>
    <a:p>
      <a:pPr>
        <a:defRPr/>
      </a:pPr>
      <a:endParaRPr lang="cs-CZ"/>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55C372-78AC-412C-81BF-96183642E1A2}" type="doc">
      <dgm:prSet loTypeId="urn:microsoft.com/office/officeart/2005/8/layout/arrow5" loCatId="relationship" qsTypeId="urn:microsoft.com/office/officeart/2005/8/quickstyle/simple1" qsCatId="simple" csTypeId="urn:microsoft.com/office/officeart/2005/8/colors/accent1_2" csCatId="accent1"/>
      <dgm:spPr/>
      <dgm:t>
        <a:bodyPr/>
        <a:lstStyle/>
        <a:p>
          <a:endParaRPr lang="en-US"/>
        </a:p>
      </dgm:t>
    </dgm:pt>
    <dgm:pt modelId="{B4E7885E-E608-4358-9329-B6BEFBEA9B07}">
      <dgm:prSet/>
      <dgm:spPr/>
      <dgm:t>
        <a:bodyPr/>
        <a:lstStyle/>
        <a:p>
          <a:r>
            <a:rPr lang="cs-CZ"/>
            <a:t>Dodavatelský řetězec</a:t>
          </a:r>
          <a:endParaRPr lang="en-US"/>
        </a:p>
      </dgm:t>
    </dgm:pt>
    <dgm:pt modelId="{4F8A5E1C-63D5-42D4-AC75-94B3A9E7AAC2}" type="parTrans" cxnId="{AF421C86-132F-457B-97C0-69FDD7E45933}">
      <dgm:prSet/>
      <dgm:spPr/>
      <dgm:t>
        <a:bodyPr/>
        <a:lstStyle/>
        <a:p>
          <a:endParaRPr lang="en-US"/>
        </a:p>
      </dgm:t>
    </dgm:pt>
    <dgm:pt modelId="{9626BE0B-2295-47E3-8557-94CCF115125B}" type="sibTrans" cxnId="{AF421C86-132F-457B-97C0-69FDD7E45933}">
      <dgm:prSet/>
      <dgm:spPr/>
      <dgm:t>
        <a:bodyPr/>
        <a:lstStyle/>
        <a:p>
          <a:endParaRPr lang="en-US"/>
        </a:p>
      </dgm:t>
    </dgm:pt>
    <dgm:pt modelId="{13DBFCCD-2D31-487C-9A0B-C2BCB3F25A67}">
      <dgm:prSet/>
      <dgm:spPr/>
      <dgm:t>
        <a:bodyPr/>
        <a:lstStyle/>
        <a:p>
          <a:r>
            <a:rPr lang="cs-CZ"/>
            <a:t>Technologie ve vztahu k množství produktu</a:t>
          </a:r>
          <a:endParaRPr lang="en-US"/>
        </a:p>
      </dgm:t>
    </dgm:pt>
    <dgm:pt modelId="{12894003-1179-4D23-B3C2-7D012ABED4A5}" type="parTrans" cxnId="{F542FF69-81DB-4EFA-ADA7-8F1A34C46150}">
      <dgm:prSet/>
      <dgm:spPr/>
      <dgm:t>
        <a:bodyPr/>
        <a:lstStyle/>
        <a:p>
          <a:endParaRPr lang="en-US"/>
        </a:p>
      </dgm:t>
    </dgm:pt>
    <dgm:pt modelId="{7C5CD723-DFD4-4C37-BF96-F6E94286334C}" type="sibTrans" cxnId="{F542FF69-81DB-4EFA-ADA7-8F1A34C46150}">
      <dgm:prSet/>
      <dgm:spPr/>
      <dgm:t>
        <a:bodyPr/>
        <a:lstStyle/>
        <a:p>
          <a:endParaRPr lang="en-US"/>
        </a:p>
      </dgm:t>
    </dgm:pt>
    <dgm:pt modelId="{FC6D0F36-E947-4337-902A-D3F610E74150}">
      <dgm:prSet/>
      <dgm:spPr/>
      <dgm:t>
        <a:bodyPr/>
        <a:lstStyle/>
        <a:p>
          <a:r>
            <a:rPr lang="cs-CZ"/>
            <a:t>Výroba ve vztahu k spotřebitelské funkci</a:t>
          </a:r>
          <a:endParaRPr lang="en-US"/>
        </a:p>
      </dgm:t>
    </dgm:pt>
    <dgm:pt modelId="{847D428B-B8DA-4824-BD31-5C00BF61A799}" type="parTrans" cxnId="{C18155E5-4B59-43DF-8759-E9BF48E0A46D}">
      <dgm:prSet/>
      <dgm:spPr/>
      <dgm:t>
        <a:bodyPr/>
        <a:lstStyle/>
        <a:p>
          <a:endParaRPr lang="en-US"/>
        </a:p>
      </dgm:t>
    </dgm:pt>
    <dgm:pt modelId="{200E11A8-FC43-47BB-8286-34C43EDD2202}" type="sibTrans" cxnId="{C18155E5-4B59-43DF-8759-E9BF48E0A46D}">
      <dgm:prSet/>
      <dgm:spPr/>
      <dgm:t>
        <a:bodyPr/>
        <a:lstStyle/>
        <a:p>
          <a:endParaRPr lang="en-US"/>
        </a:p>
      </dgm:t>
    </dgm:pt>
    <dgm:pt modelId="{7D4D6A7E-608D-4DBB-9C56-FD50230AE2F3}">
      <dgm:prSet/>
      <dgm:spPr/>
      <dgm:t>
        <a:bodyPr/>
        <a:lstStyle/>
        <a:p>
          <a:r>
            <a:rPr lang="cs-CZ"/>
            <a:t>Dopady během užívání (paliva, energie)</a:t>
          </a:r>
          <a:endParaRPr lang="en-US"/>
        </a:p>
      </dgm:t>
    </dgm:pt>
    <dgm:pt modelId="{6D87E059-6747-45AB-BBFA-4486001F3C70}" type="parTrans" cxnId="{F6173C48-8F07-4AD5-88F2-B7062F68EA5A}">
      <dgm:prSet/>
      <dgm:spPr/>
      <dgm:t>
        <a:bodyPr/>
        <a:lstStyle/>
        <a:p>
          <a:endParaRPr lang="en-US"/>
        </a:p>
      </dgm:t>
    </dgm:pt>
    <dgm:pt modelId="{28E1353B-06BC-43D1-BD09-01E7F362CD47}" type="sibTrans" cxnId="{F6173C48-8F07-4AD5-88F2-B7062F68EA5A}">
      <dgm:prSet/>
      <dgm:spPr/>
      <dgm:t>
        <a:bodyPr/>
        <a:lstStyle/>
        <a:p>
          <a:endParaRPr lang="en-US"/>
        </a:p>
      </dgm:t>
    </dgm:pt>
    <dgm:pt modelId="{F538CD3F-9622-4DD9-BEDF-7269874B6E7D}">
      <dgm:prSet/>
      <dgm:spPr/>
      <dgm:t>
        <a:bodyPr/>
        <a:lstStyle/>
        <a:p>
          <a:r>
            <a:rPr lang="cs-CZ"/>
            <a:t>Dopady odpadového hospodářství</a:t>
          </a:r>
          <a:endParaRPr lang="en-US"/>
        </a:p>
      </dgm:t>
    </dgm:pt>
    <dgm:pt modelId="{2360557A-F0C5-4205-92EF-917E85DFDF65}" type="parTrans" cxnId="{6C9C7499-812B-4CCB-8FA7-A7127F32C7E3}">
      <dgm:prSet/>
      <dgm:spPr/>
      <dgm:t>
        <a:bodyPr/>
        <a:lstStyle/>
        <a:p>
          <a:endParaRPr lang="en-US"/>
        </a:p>
      </dgm:t>
    </dgm:pt>
    <dgm:pt modelId="{D94B5CDA-BA92-4D99-9CE1-C3A96B554305}" type="sibTrans" cxnId="{6C9C7499-812B-4CCB-8FA7-A7127F32C7E3}">
      <dgm:prSet/>
      <dgm:spPr/>
      <dgm:t>
        <a:bodyPr/>
        <a:lstStyle/>
        <a:p>
          <a:endParaRPr lang="en-US"/>
        </a:p>
      </dgm:t>
    </dgm:pt>
    <dgm:pt modelId="{A0D9D16F-D7C2-47F8-A38D-21A5D439ACB0}" type="pres">
      <dgm:prSet presAssocID="{9955C372-78AC-412C-81BF-96183642E1A2}" presName="diagram" presStyleCnt="0">
        <dgm:presLayoutVars>
          <dgm:dir/>
          <dgm:resizeHandles val="exact"/>
        </dgm:presLayoutVars>
      </dgm:prSet>
      <dgm:spPr/>
    </dgm:pt>
    <dgm:pt modelId="{709CF006-77E4-4A05-8592-EE38637E0FFB}" type="pres">
      <dgm:prSet presAssocID="{B4E7885E-E608-4358-9329-B6BEFBEA9B07}" presName="arrow" presStyleLbl="node1" presStyleIdx="0" presStyleCnt="5">
        <dgm:presLayoutVars>
          <dgm:bulletEnabled val="1"/>
        </dgm:presLayoutVars>
      </dgm:prSet>
      <dgm:spPr/>
    </dgm:pt>
    <dgm:pt modelId="{CF7C4005-A6CF-4E30-858C-01B9039CFC24}" type="pres">
      <dgm:prSet presAssocID="{13DBFCCD-2D31-487C-9A0B-C2BCB3F25A67}" presName="arrow" presStyleLbl="node1" presStyleIdx="1" presStyleCnt="5">
        <dgm:presLayoutVars>
          <dgm:bulletEnabled val="1"/>
        </dgm:presLayoutVars>
      </dgm:prSet>
      <dgm:spPr/>
    </dgm:pt>
    <dgm:pt modelId="{94A86303-E5FF-43F6-B25E-F292F540A5A9}" type="pres">
      <dgm:prSet presAssocID="{FC6D0F36-E947-4337-902A-D3F610E74150}" presName="arrow" presStyleLbl="node1" presStyleIdx="2" presStyleCnt="5">
        <dgm:presLayoutVars>
          <dgm:bulletEnabled val="1"/>
        </dgm:presLayoutVars>
      </dgm:prSet>
      <dgm:spPr/>
    </dgm:pt>
    <dgm:pt modelId="{91EF5899-0C49-4E81-B50E-69406EC24D62}" type="pres">
      <dgm:prSet presAssocID="{7D4D6A7E-608D-4DBB-9C56-FD50230AE2F3}" presName="arrow" presStyleLbl="node1" presStyleIdx="3" presStyleCnt="5">
        <dgm:presLayoutVars>
          <dgm:bulletEnabled val="1"/>
        </dgm:presLayoutVars>
      </dgm:prSet>
      <dgm:spPr/>
    </dgm:pt>
    <dgm:pt modelId="{27BA62FF-8B97-46A3-B390-192493A39F43}" type="pres">
      <dgm:prSet presAssocID="{F538CD3F-9622-4DD9-BEDF-7269874B6E7D}" presName="arrow" presStyleLbl="node1" presStyleIdx="4" presStyleCnt="5">
        <dgm:presLayoutVars>
          <dgm:bulletEnabled val="1"/>
        </dgm:presLayoutVars>
      </dgm:prSet>
      <dgm:spPr/>
    </dgm:pt>
  </dgm:ptLst>
  <dgm:cxnLst>
    <dgm:cxn modelId="{F5A4FB3B-A928-46C7-BA4E-DE783A43A849}" type="presOf" srcId="{FC6D0F36-E947-4337-902A-D3F610E74150}" destId="{94A86303-E5FF-43F6-B25E-F292F540A5A9}" srcOrd="0" destOrd="0" presId="urn:microsoft.com/office/officeart/2005/8/layout/arrow5"/>
    <dgm:cxn modelId="{F6173C48-8F07-4AD5-88F2-B7062F68EA5A}" srcId="{9955C372-78AC-412C-81BF-96183642E1A2}" destId="{7D4D6A7E-608D-4DBB-9C56-FD50230AE2F3}" srcOrd="3" destOrd="0" parTransId="{6D87E059-6747-45AB-BBFA-4486001F3C70}" sibTransId="{28E1353B-06BC-43D1-BD09-01E7F362CD47}"/>
    <dgm:cxn modelId="{F542FF69-81DB-4EFA-ADA7-8F1A34C46150}" srcId="{9955C372-78AC-412C-81BF-96183642E1A2}" destId="{13DBFCCD-2D31-487C-9A0B-C2BCB3F25A67}" srcOrd="1" destOrd="0" parTransId="{12894003-1179-4D23-B3C2-7D012ABED4A5}" sibTransId="{7C5CD723-DFD4-4C37-BF96-F6E94286334C}"/>
    <dgm:cxn modelId="{AF421C86-132F-457B-97C0-69FDD7E45933}" srcId="{9955C372-78AC-412C-81BF-96183642E1A2}" destId="{B4E7885E-E608-4358-9329-B6BEFBEA9B07}" srcOrd="0" destOrd="0" parTransId="{4F8A5E1C-63D5-42D4-AC75-94B3A9E7AAC2}" sibTransId="{9626BE0B-2295-47E3-8557-94CCF115125B}"/>
    <dgm:cxn modelId="{DEA01B98-1DF7-438A-9F95-327A86D83619}" type="presOf" srcId="{F538CD3F-9622-4DD9-BEDF-7269874B6E7D}" destId="{27BA62FF-8B97-46A3-B390-192493A39F43}" srcOrd="0" destOrd="0" presId="urn:microsoft.com/office/officeart/2005/8/layout/arrow5"/>
    <dgm:cxn modelId="{6C9C7499-812B-4CCB-8FA7-A7127F32C7E3}" srcId="{9955C372-78AC-412C-81BF-96183642E1A2}" destId="{F538CD3F-9622-4DD9-BEDF-7269874B6E7D}" srcOrd="4" destOrd="0" parTransId="{2360557A-F0C5-4205-92EF-917E85DFDF65}" sibTransId="{D94B5CDA-BA92-4D99-9CE1-C3A96B554305}"/>
    <dgm:cxn modelId="{3532C9A3-A76D-4FDA-A1F3-274A25A4E7E3}" type="presOf" srcId="{7D4D6A7E-608D-4DBB-9C56-FD50230AE2F3}" destId="{91EF5899-0C49-4E81-B50E-69406EC24D62}" srcOrd="0" destOrd="0" presId="urn:microsoft.com/office/officeart/2005/8/layout/arrow5"/>
    <dgm:cxn modelId="{FFF225B2-561F-412A-96D9-58AB3D2DF756}" type="presOf" srcId="{9955C372-78AC-412C-81BF-96183642E1A2}" destId="{A0D9D16F-D7C2-47F8-A38D-21A5D439ACB0}" srcOrd="0" destOrd="0" presId="urn:microsoft.com/office/officeart/2005/8/layout/arrow5"/>
    <dgm:cxn modelId="{05BC60B7-50C2-4BC5-860A-EBEB86CD724B}" type="presOf" srcId="{13DBFCCD-2D31-487C-9A0B-C2BCB3F25A67}" destId="{CF7C4005-A6CF-4E30-858C-01B9039CFC24}" srcOrd="0" destOrd="0" presId="urn:microsoft.com/office/officeart/2005/8/layout/arrow5"/>
    <dgm:cxn modelId="{C18155E5-4B59-43DF-8759-E9BF48E0A46D}" srcId="{9955C372-78AC-412C-81BF-96183642E1A2}" destId="{FC6D0F36-E947-4337-902A-D3F610E74150}" srcOrd="2" destOrd="0" parTransId="{847D428B-B8DA-4824-BD31-5C00BF61A799}" sibTransId="{200E11A8-FC43-47BB-8286-34C43EDD2202}"/>
    <dgm:cxn modelId="{5EAE97EC-6A70-4788-B7A7-F6A84CAB7103}" type="presOf" srcId="{B4E7885E-E608-4358-9329-B6BEFBEA9B07}" destId="{709CF006-77E4-4A05-8592-EE38637E0FFB}" srcOrd="0" destOrd="0" presId="urn:microsoft.com/office/officeart/2005/8/layout/arrow5"/>
    <dgm:cxn modelId="{B65D40F2-1060-45DF-8E04-0B502F2EDCEB}" type="presParOf" srcId="{A0D9D16F-D7C2-47F8-A38D-21A5D439ACB0}" destId="{709CF006-77E4-4A05-8592-EE38637E0FFB}" srcOrd="0" destOrd="0" presId="urn:microsoft.com/office/officeart/2005/8/layout/arrow5"/>
    <dgm:cxn modelId="{158CC0BD-9435-461B-BEBE-FC1B3C958DEB}" type="presParOf" srcId="{A0D9D16F-D7C2-47F8-A38D-21A5D439ACB0}" destId="{CF7C4005-A6CF-4E30-858C-01B9039CFC24}" srcOrd="1" destOrd="0" presId="urn:microsoft.com/office/officeart/2005/8/layout/arrow5"/>
    <dgm:cxn modelId="{06CA1C7B-DCD2-4A12-A383-CD7DE9CD4ABC}" type="presParOf" srcId="{A0D9D16F-D7C2-47F8-A38D-21A5D439ACB0}" destId="{94A86303-E5FF-43F6-B25E-F292F540A5A9}" srcOrd="2" destOrd="0" presId="urn:microsoft.com/office/officeart/2005/8/layout/arrow5"/>
    <dgm:cxn modelId="{5A273E33-9CDE-4D84-BD8A-5FA9B036AFC6}" type="presParOf" srcId="{A0D9D16F-D7C2-47F8-A38D-21A5D439ACB0}" destId="{91EF5899-0C49-4E81-B50E-69406EC24D62}" srcOrd="3" destOrd="0" presId="urn:microsoft.com/office/officeart/2005/8/layout/arrow5"/>
    <dgm:cxn modelId="{3CCE4736-0CE0-41E9-A84D-C872A8BF9A43}" type="presParOf" srcId="{A0D9D16F-D7C2-47F8-A38D-21A5D439ACB0}" destId="{27BA62FF-8B97-46A3-B390-192493A39F43}" srcOrd="4"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4C6212-5D83-4CE2-B37D-D78C53DAB90D}" type="doc">
      <dgm:prSet loTypeId="urn:microsoft.com/office/officeart/2005/8/layout/vProcess5" loCatId="process" qsTypeId="urn:microsoft.com/office/officeart/2005/8/quickstyle/simple1" qsCatId="simple" csTypeId="urn:microsoft.com/office/officeart/2005/8/colors/accent1_2" csCatId="accent1"/>
      <dgm:spPr/>
      <dgm:t>
        <a:bodyPr/>
        <a:lstStyle/>
        <a:p>
          <a:endParaRPr lang="en-US"/>
        </a:p>
      </dgm:t>
    </dgm:pt>
    <dgm:pt modelId="{3F1AB560-9552-4218-A880-5CE4E2971380}">
      <dgm:prSet/>
      <dgm:spPr/>
      <dgm:t>
        <a:bodyPr/>
        <a:lstStyle/>
        <a:p>
          <a:r>
            <a:rPr lang="cs-CZ"/>
            <a:t>Porovnání environmentálních dopadů jednorázových kelímků a vratného kelímku </a:t>
          </a:r>
          <a:endParaRPr lang="en-US"/>
        </a:p>
      </dgm:t>
    </dgm:pt>
    <dgm:pt modelId="{8F20776F-F69F-4495-934C-4F957B3920E1}" type="parTrans" cxnId="{6A1930AF-BB27-44F8-B9B7-3AE57BAF9DB2}">
      <dgm:prSet/>
      <dgm:spPr/>
      <dgm:t>
        <a:bodyPr/>
        <a:lstStyle/>
        <a:p>
          <a:endParaRPr lang="en-US"/>
        </a:p>
      </dgm:t>
    </dgm:pt>
    <dgm:pt modelId="{A5B67D6F-A221-4766-B5DF-89796C93FA6E}" type="sibTrans" cxnId="{6A1930AF-BB27-44F8-B9B7-3AE57BAF9DB2}">
      <dgm:prSet/>
      <dgm:spPr/>
      <dgm:t>
        <a:bodyPr/>
        <a:lstStyle/>
        <a:p>
          <a:endParaRPr lang="en-US"/>
        </a:p>
      </dgm:t>
    </dgm:pt>
    <dgm:pt modelId="{88E189A3-E903-47C9-BF85-0B3CF606932C}">
      <dgm:prSet/>
      <dgm:spPr/>
      <dgm:t>
        <a:bodyPr/>
        <a:lstStyle/>
        <a:p>
          <a:r>
            <a:rPr lang="cs-CZ"/>
            <a:t>3 varianty</a:t>
          </a:r>
          <a:endParaRPr lang="en-US"/>
        </a:p>
      </dgm:t>
    </dgm:pt>
    <dgm:pt modelId="{24EEC933-33DC-4492-978C-F96C35DADE6E}" type="parTrans" cxnId="{0181D61F-6564-4A6C-9D13-98A6D0525072}">
      <dgm:prSet/>
      <dgm:spPr/>
      <dgm:t>
        <a:bodyPr/>
        <a:lstStyle/>
        <a:p>
          <a:endParaRPr lang="en-US"/>
        </a:p>
      </dgm:t>
    </dgm:pt>
    <dgm:pt modelId="{2D916F20-F587-4431-B636-CA9C3BD298D8}" type="sibTrans" cxnId="{0181D61F-6564-4A6C-9D13-98A6D0525072}">
      <dgm:prSet/>
      <dgm:spPr/>
      <dgm:t>
        <a:bodyPr/>
        <a:lstStyle/>
        <a:p>
          <a:endParaRPr lang="en-US"/>
        </a:p>
      </dgm:t>
    </dgm:pt>
    <dgm:pt modelId="{8103C558-79CC-48DA-9C83-07918D2F9FD2}">
      <dgm:prSet/>
      <dgm:spPr/>
      <dgm:t>
        <a:bodyPr/>
        <a:lstStyle/>
        <a:p>
          <a:r>
            <a:rPr lang="cs-CZ"/>
            <a:t>Jednorázový kelímek o objemu 300 ml</a:t>
          </a:r>
          <a:endParaRPr lang="en-US"/>
        </a:p>
      </dgm:t>
    </dgm:pt>
    <dgm:pt modelId="{81E4A4D0-41D1-4509-820B-505AEFA54DA8}" type="parTrans" cxnId="{B4921826-395B-43C8-8E68-50C96C8806AA}">
      <dgm:prSet/>
      <dgm:spPr/>
      <dgm:t>
        <a:bodyPr/>
        <a:lstStyle/>
        <a:p>
          <a:endParaRPr lang="en-US"/>
        </a:p>
      </dgm:t>
    </dgm:pt>
    <dgm:pt modelId="{3B3D95F7-0E29-49C7-83CF-0879AE20C0A3}" type="sibTrans" cxnId="{B4921826-395B-43C8-8E68-50C96C8806AA}">
      <dgm:prSet/>
      <dgm:spPr/>
      <dgm:t>
        <a:bodyPr/>
        <a:lstStyle/>
        <a:p>
          <a:endParaRPr lang="en-US"/>
        </a:p>
      </dgm:t>
    </dgm:pt>
    <dgm:pt modelId="{19E38F42-1BE0-45DC-948B-EA188D873242}">
      <dgm:prSet/>
      <dgm:spPr/>
      <dgm:t>
        <a:bodyPr/>
        <a:lstStyle/>
        <a:p>
          <a:r>
            <a:rPr lang="cs-CZ"/>
            <a:t>Jednorázový kelímek o objemu 500 ml</a:t>
          </a:r>
          <a:endParaRPr lang="en-US"/>
        </a:p>
      </dgm:t>
    </dgm:pt>
    <dgm:pt modelId="{B068B2E9-EE0F-4502-946A-716BB6B2AC65}" type="parTrans" cxnId="{CC3045C1-FEE0-4274-AAA1-509512A71514}">
      <dgm:prSet/>
      <dgm:spPr/>
      <dgm:t>
        <a:bodyPr/>
        <a:lstStyle/>
        <a:p>
          <a:endParaRPr lang="en-US"/>
        </a:p>
      </dgm:t>
    </dgm:pt>
    <dgm:pt modelId="{3A1CD8F2-27DC-4B60-80CF-0B7EC2B3E457}" type="sibTrans" cxnId="{CC3045C1-FEE0-4274-AAA1-509512A71514}">
      <dgm:prSet/>
      <dgm:spPr/>
      <dgm:t>
        <a:bodyPr/>
        <a:lstStyle/>
        <a:p>
          <a:endParaRPr lang="en-US"/>
        </a:p>
      </dgm:t>
    </dgm:pt>
    <dgm:pt modelId="{F10C1097-C07C-40AF-B1F1-B69B959A4A99}">
      <dgm:prSet/>
      <dgm:spPr/>
      <dgm:t>
        <a:bodyPr/>
        <a:lstStyle/>
        <a:p>
          <a:r>
            <a:rPr lang="cs-CZ"/>
            <a:t>Vratný kelímek o objemu 500 ml</a:t>
          </a:r>
          <a:endParaRPr lang="en-US"/>
        </a:p>
      </dgm:t>
    </dgm:pt>
    <dgm:pt modelId="{410F4D93-B038-4AF4-A7DE-C05A8C049686}" type="parTrans" cxnId="{F267A437-116A-4EC8-925E-7F9DEF09B538}">
      <dgm:prSet/>
      <dgm:spPr/>
      <dgm:t>
        <a:bodyPr/>
        <a:lstStyle/>
        <a:p>
          <a:endParaRPr lang="en-US"/>
        </a:p>
      </dgm:t>
    </dgm:pt>
    <dgm:pt modelId="{B8BC4603-3154-4BF9-80FC-19D94DD28368}" type="sibTrans" cxnId="{F267A437-116A-4EC8-925E-7F9DEF09B538}">
      <dgm:prSet/>
      <dgm:spPr/>
      <dgm:t>
        <a:bodyPr/>
        <a:lstStyle/>
        <a:p>
          <a:endParaRPr lang="en-US"/>
        </a:p>
      </dgm:t>
    </dgm:pt>
    <dgm:pt modelId="{EED81CC5-483F-47DF-B486-C2D51BE185F1}" type="pres">
      <dgm:prSet presAssocID="{6C4C6212-5D83-4CE2-B37D-D78C53DAB90D}" presName="outerComposite" presStyleCnt="0">
        <dgm:presLayoutVars>
          <dgm:chMax val="5"/>
          <dgm:dir/>
          <dgm:resizeHandles val="exact"/>
        </dgm:presLayoutVars>
      </dgm:prSet>
      <dgm:spPr/>
    </dgm:pt>
    <dgm:pt modelId="{299267CA-9CC9-446C-BCA4-5DB828587A3A}" type="pres">
      <dgm:prSet presAssocID="{6C4C6212-5D83-4CE2-B37D-D78C53DAB90D}" presName="dummyMaxCanvas" presStyleCnt="0">
        <dgm:presLayoutVars/>
      </dgm:prSet>
      <dgm:spPr/>
    </dgm:pt>
    <dgm:pt modelId="{C71F9DE5-1DE5-4D51-BAD2-8106F7927876}" type="pres">
      <dgm:prSet presAssocID="{6C4C6212-5D83-4CE2-B37D-D78C53DAB90D}" presName="TwoNodes_1" presStyleLbl="node1" presStyleIdx="0" presStyleCnt="2">
        <dgm:presLayoutVars>
          <dgm:bulletEnabled val="1"/>
        </dgm:presLayoutVars>
      </dgm:prSet>
      <dgm:spPr/>
    </dgm:pt>
    <dgm:pt modelId="{F756FA45-6DB0-432B-BE9A-D350E837F6AD}" type="pres">
      <dgm:prSet presAssocID="{6C4C6212-5D83-4CE2-B37D-D78C53DAB90D}" presName="TwoNodes_2" presStyleLbl="node1" presStyleIdx="1" presStyleCnt="2">
        <dgm:presLayoutVars>
          <dgm:bulletEnabled val="1"/>
        </dgm:presLayoutVars>
      </dgm:prSet>
      <dgm:spPr/>
    </dgm:pt>
    <dgm:pt modelId="{4A2C019D-D32C-4CBD-A2D5-43EC3F3E9A1D}" type="pres">
      <dgm:prSet presAssocID="{6C4C6212-5D83-4CE2-B37D-D78C53DAB90D}" presName="TwoConn_1-2" presStyleLbl="fgAccFollowNode1" presStyleIdx="0" presStyleCnt="1">
        <dgm:presLayoutVars>
          <dgm:bulletEnabled val="1"/>
        </dgm:presLayoutVars>
      </dgm:prSet>
      <dgm:spPr/>
    </dgm:pt>
    <dgm:pt modelId="{692E3203-137C-4E29-8566-8AF2ED8256B3}" type="pres">
      <dgm:prSet presAssocID="{6C4C6212-5D83-4CE2-B37D-D78C53DAB90D}" presName="TwoNodes_1_text" presStyleLbl="node1" presStyleIdx="1" presStyleCnt="2">
        <dgm:presLayoutVars>
          <dgm:bulletEnabled val="1"/>
        </dgm:presLayoutVars>
      </dgm:prSet>
      <dgm:spPr/>
    </dgm:pt>
    <dgm:pt modelId="{D783C465-BADA-4A27-BD8F-59496DA747BA}" type="pres">
      <dgm:prSet presAssocID="{6C4C6212-5D83-4CE2-B37D-D78C53DAB90D}" presName="TwoNodes_2_text" presStyleLbl="node1" presStyleIdx="1" presStyleCnt="2">
        <dgm:presLayoutVars>
          <dgm:bulletEnabled val="1"/>
        </dgm:presLayoutVars>
      </dgm:prSet>
      <dgm:spPr/>
    </dgm:pt>
  </dgm:ptLst>
  <dgm:cxnLst>
    <dgm:cxn modelId="{FBFD3A10-C018-415F-91CD-B307945EDDEB}" type="presOf" srcId="{8103C558-79CC-48DA-9C83-07918D2F9FD2}" destId="{D783C465-BADA-4A27-BD8F-59496DA747BA}" srcOrd="1" destOrd="1" presId="urn:microsoft.com/office/officeart/2005/8/layout/vProcess5"/>
    <dgm:cxn modelId="{0181D61F-6564-4A6C-9D13-98A6D0525072}" srcId="{6C4C6212-5D83-4CE2-B37D-D78C53DAB90D}" destId="{88E189A3-E903-47C9-BF85-0B3CF606932C}" srcOrd="1" destOrd="0" parTransId="{24EEC933-33DC-4492-978C-F96C35DADE6E}" sibTransId="{2D916F20-F587-4431-B636-CA9C3BD298D8}"/>
    <dgm:cxn modelId="{B4921826-395B-43C8-8E68-50C96C8806AA}" srcId="{88E189A3-E903-47C9-BF85-0B3CF606932C}" destId="{8103C558-79CC-48DA-9C83-07918D2F9FD2}" srcOrd="0" destOrd="0" parTransId="{81E4A4D0-41D1-4509-820B-505AEFA54DA8}" sibTransId="{3B3D95F7-0E29-49C7-83CF-0879AE20C0A3}"/>
    <dgm:cxn modelId="{F267A437-116A-4EC8-925E-7F9DEF09B538}" srcId="{88E189A3-E903-47C9-BF85-0B3CF606932C}" destId="{F10C1097-C07C-40AF-B1F1-B69B959A4A99}" srcOrd="2" destOrd="0" parTransId="{410F4D93-B038-4AF4-A7DE-C05A8C049686}" sibTransId="{B8BC4603-3154-4BF9-80FC-19D94DD28368}"/>
    <dgm:cxn modelId="{9605633A-A043-4BAE-B074-741E9471296A}" type="presOf" srcId="{88E189A3-E903-47C9-BF85-0B3CF606932C}" destId="{F756FA45-6DB0-432B-BE9A-D350E837F6AD}" srcOrd="0" destOrd="0" presId="urn:microsoft.com/office/officeart/2005/8/layout/vProcess5"/>
    <dgm:cxn modelId="{514F075C-C421-4FD3-896E-80387CE11419}" type="presOf" srcId="{8103C558-79CC-48DA-9C83-07918D2F9FD2}" destId="{F756FA45-6DB0-432B-BE9A-D350E837F6AD}" srcOrd="0" destOrd="1" presId="urn:microsoft.com/office/officeart/2005/8/layout/vProcess5"/>
    <dgm:cxn modelId="{BD8A6168-C01E-480C-9854-CBD91B1E8115}" type="presOf" srcId="{3F1AB560-9552-4218-A880-5CE4E2971380}" destId="{692E3203-137C-4E29-8566-8AF2ED8256B3}" srcOrd="1" destOrd="0" presId="urn:microsoft.com/office/officeart/2005/8/layout/vProcess5"/>
    <dgm:cxn modelId="{02277D48-A188-44B4-AD3C-C54F04DBDF41}" type="presOf" srcId="{3F1AB560-9552-4218-A880-5CE4E2971380}" destId="{C71F9DE5-1DE5-4D51-BAD2-8106F7927876}" srcOrd="0" destOrd="0" presId="urn:microsoft.com/office/officeart/2005/8/layout/vProcess5"/>
    <dgm:cxn modelId="{2628EE73-B98C-49C8-A88A-4D05D082FD1B}" type="presOf" srcId="{6C4C6212-5D83-4CE2-B37D-D78C53DAB90D}" destId="{EED81CC5-483F-47DF-B486-C2D51BE185F1}" srcOrd="0" destOrd="0" presId="urn:microsoft.com/office/officeart/2005/8/layout/vProcess5"/>
    <dgm:cxn modelId="{87171374-6C33-4597-B287-2C408B723135}" type="presOf" srcId="{88E189A3-E903-47C9-BF85-0B3CF606932C}" destId="{D783C465-BADA-4A27-BD8F-59496DA747BA}" srcOrd="1" destOrd="0" presId="urn:microsoft.com/office/officeart/2005/8/layout/vProcess5"/>
    <dgm:cxn modelId="{C330D899-0D71-4708-A057-8437E2CA7F36}" type="presOf" srcId="{A5B67D6F-A221-4766-B5DF-89796C93FA6E}" destId="{4A2C019D-D32C-4CBD-A2D5-43EC3F3E9A1D}" srcOrd="0" destOrd="0" presId="urn:microsoft.com/office/officeart/2005/8/layout/vProcess5"/>
    <dgm:cxn modelId="{8862039B-5D71-4474-8BE2-005A7BA47070}" type="presOf" srcId="{19E38F42-1BE0-45DC-948B-EA188D873242}" destId="{D783C465-BADA-4A27-BD8F-59496DA747BA}" srcOrd="1" destOrd="2" presId="urn:microsoft.com/office/officeart/2005/8/layout/vProcess5"/>
    <dgm:cxn modelId="{3BE415A4-937D-46EE-9BDD-25A809F54FD8}" type="presOf" srcId="{F10C1097-C07C-40AF-B1F1-B69B959A4A99}" destId="{F756FA45-6DB0-432B-BE9A-D350E837F6AD}" srcOrd="0" destOrd="3" presId="urn:microsoft.com/office/officeart/2005/8/layout/vProcess5"/>
    <dgm:cxn modelId="{6A1930AF-BB27-44F8-B9B7-3AE57BAF9DB2}" srcId="{6C4C6212-5D83-4CE2-B37D-D78C53DAB90D}" destId="{3F1AB560-9552-4218-A880-5CE4E2971380}" srcOrd="0" destOrd="0" parTransId="{8F20776F-F69F-4495-934C-4F957B3920E1}" sibTransId="{A5B67D6F-A221-4766-B5DF-89796C93FA6E}"/>
    <dgm:cxn modelId="{09D13EB1-1DBD-4250-B154-F1554EE58740}" type="presOf" srcId="{F10C1097-C07C-40AF-B1F1-B69B959A4A99}" destId="{D783C465-BADA-4A27-BD8F-59496DA747BA}" srcOrd="1" destOrd="3" presId="urn:microsoft.com/office/officeart/2005/8/layout/vProcess5"/>
    <dgm:cxn modelId="{8BEC30BC-FDF7-40FE-AF06-AF823F0D76A3}" type="presOf" srcId="{19E38F42-1BE0-45DC-948B-EA188D873242}" destId="{F756FA45-6DB0-432B-BE9A-D350E837F6AD}" srcOrd="0" destOrd="2" presId="urn:microsoft.com/office/officeart/2005/8/layout/vProcess5"/>
    <dgm:cxn modelId="{CC3045C1-FEE0-4274-AAA1-509512A71514}" srcId="{88E189A3-E903-47C9-BF85-0B3CF606932C}" destId="{19E38F42-1BE0-45DC-948B-EA188D873242}" srcOrd="1" destOrd="0" parTransId="{B068B2E9-EE0F-4502-946A-716BB6B2AC65}" sibTransId="{3A1CD8F2-27DC-4B60-80CF-0B7EC2B3E457}"/>
    <dgm:cxn modelId="{D5D82671-67BB-4B1F-AF3E-3B18A4289956}" type="presParOf" srcId="{EED81CC5-483F-47DF-B486-C2D51BE185F1}" destId="{299267CA-9CC9-446C-BCA4-5DB828587A3A}" srcOrd="0" destOrd="0" presId="urn:microsoft.com/office/officeart/2005/8/layout/vProcess5"/>
    <dgm:cxn modelId="{FE6A2DC4-DD4A-4C0E-99B1-8A8D681D06B2}" type="presParOf" srcId="{EED81CC5-483F-47DF-B486-C2D51BE185F1}" destId="{C71F9DE5-1DE5-4D51-BAD2-8106F7927876}" srcOrd="1" destOrd="0" presId="urn:microsoft.com/office/officeart/2005/8/layout/vProcess5"/>
    <dgm:cxn modelId="{5B828354-7566-4630-B29A-F6226E68F117}" type="presParOf" srcId="{EED81CC5-483F-47DF-B486-C2D51BE185F1}" destId="{F756FA45-6DB0-432B-BE9A-D350E837F6AD}" srcOrd="2" destOrd="0" presId="urn:microsoft.com/office/officeart/2005/8/layout/vProcess5"/>
    <dgm:cxn modelId="{8A03454C-CDB8-4410-A57F-D9D87CF01BA0}" type="presParOf" srcId="{EED81CC5-483F-47DF-B486-C2D51BE185F1}" destId="{4A2C019D-D32C-4CBD-A2D5-43EC3F3E9A1D}" srcOrd="3" destOrd="0" presId="urn:microsoft.com/office/officeart/2005/8/layout/vProcess5"/>
    <dgm:cxn modelId="{F3C508B4-CA71-4C30-A893-6B1F974BFBE8}" type="presParOf" srcId="{EED81CC5-483F-47DF-B486-C2D51BE185F1}" destId="{692E3203-137C-4E29-8566-8AF2ED8256B3}" srcOrd="4" destOrd="0" presId="urn:microsoft.com/office/officeart/2005/8/layout/vProcess5"/>
    <dgm:cxn modelId="{A4000530-1773-4AC2-87FE-4C352A0F4569}" type="presParOf" srcId="{EED81CC5-483F-47DF-B486-C2D51BE185F1}" destId="{D783C465-BADA-4A27-BD8F-59496DA747BA}"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9CF006-77E4-4A05-8592-EE38637E0FFB}">
      <dsp:nvSpPr>
        <dsp:cNvPr id="0" name=""/>
        <dsp:cNvSpPr/>
      </dsp:nvSpPr>
      <dsp:spPr>
        <a:xfrm>
          <a:off x="1853513" y="972"/>
          <a:ext cx="1388269" cy="1388269"/>
        </a:xfrm>
        <a:prstGeom prst="downArrow">
          <a:avLst>
            <a:gd name="adj1" fmla="val 50000"/>
            <a:gd name="adj2" fmla="val 35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cs-CZ" sz="800" kern="1200"/>
            <a:t>Dodavatelský řetězec</a:t>
          </a:r>
          <a:endParaRPr lang="en-US" sz="800" kern="1200"/>
        </a:p>
      </dsp:txBody>
      <dsp:txXfrm>
        <a:off x="2200580" y="972"/>
        <a:ext cx="694135" cy="1145322"/>
      </dsp:txXfrm>
    </dsp:sp>
    <dsp:sp modelId="{CF7C4005-A6CF-4E30-858C-01B9039CFC24}">
      <dsp:nvSpPr>
        <dsp:cNvPr id="0" name=""/>
        <dsp:cNvSpPr/>
      </dsp:nvSpPr>
      <dsp:spPr>
        <a:xfrm rot="4320000">
          <a:off x="3019884" y="848390"/>
          <a:ext cx="1388269" cy="1388269"/>
        </a:xfrm>
        <a:prstGeom prst="downArrow">
          <a:avLst>
            <a:gd name="adj1" fmla="val 50000"/>
            <a:gd name="adj2" fmla="val 35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cs-CZ" sz="800" kern="1200"/>
            <a:t>Technologie ve vztahu k množství produktu</a:t>
          </a:r>
          <a:endParaRPr lang="en-US" sz="800" kern="1200"/>
        </a:p>
      </dsp:txBody>
      <dsp:txXfrm rot="-5400000">
        <a:off x="3256886" y="1157919"/>
        <a:ext cx="1145322" cy="694135"/>
      </dsp:txXfrm>
    </dsp:sp>
    <dsp:sp modelId="{94A86303-E5FF-43F6-B25E-F292F540A5A9}">
      <dsp:nvSpPr>
        <dsp:cNvPr id="0" name=""/>
        <dsp:cNvSpPr/>
      </dsp:nvSpPr>
      <dsp:spPr>
        <a:xfrm rot="8640000">
          <a:off x="2574370" y="2219542"/>
          <a:ext cx="1388269" cy="1388269"/>
        </a:xfrm>
        <a:prstGeom prst="downArrow">
          <a:avLst>
            <a:gd name="adj1" fmla="val 50000"/>
            <a:gd name="adj2" fmla="val 35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cs-CZ" sz="800" kern="1200"/>
            <a:t>Výroba ve vztahu k spotřebitelské funkci</a:t>
          </a:r>
          <a:endParaRPr lang="en-US" sz="800" kern="1200"/>
        </a:p>
      </dsp:txBody>
      <dsp:txXfrm rot="10800000">
        <a:off x="2992837" y="2439290"/>
        <a:ext cx="694135" cy="1145322"/>
      </dsp:txXfrm>
    </dsp:sp>
    <dsp:sp modelId="{91EF5899-0C49-4E81-B50E-69406EC24D62}">
      <dsp:nvSpPr>
        <dsp:cNvPr id="0" name=""/>
        <dsp:cNvSpPr/>
      </dsp:nvSpPr>
      <dsp:spPr>
        <a:xfrm rot="12960000">
          <a:off x="1132656" y="2219542"/>
          <a:ext cx="1388269" cy="1388269"/>
        </a:xfrm>
        <a:prstGeom prst="downArrow">
          <a:avLst>
            <a:gd name="adj1" fmla="val 50000"/>
            <a:gd name="adj2" fmla="val 35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cs-CZ" sz="800" kern="1200"/>
            <a:t>Dopady během užívání (paliva, energie)</a:t>
          </a:r>
          <a:endParaRPr lang="en-US" sz="800" kern="1200"/>
        </a:p>
      </dsp:txBody>
      <dsp:txXfrm rot="10800000">
        <a:off x="1408323" y="2439290"/>
        <a:ext cx="694135" cy="1145322"/>
      </dsp:txXfrm>
    </dsp:sp>
    <dsp:sp modelId="{27BA62FF-8B97-46A3-B390-192493A39F43}">
      <dsp:nvSpPr>
        <dsp:cNvPr id="0" name=""/>
        <dsp:cNvSpPr/>
      </dsp:nvSpPr>
      <dsp:spPr>
        <a:xfrm rot="17280000">
          <a:off x="687142" y="848390"/>
          <a:ext cx="1388269" cy="1388269"/>
        </a:xfrm>
        <a:prstGeom prst="downArrow">
          <a:avLst>
            <a:gd name="adj1" fmla="val 50000"/>
            <a:gd name="adj2" fmla="val 35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cs-CZ" sz="800" kern="1200"/>
            <a:t>Dopady odpadového hospodářství</a:t>
          </a:r>
          <a:endParaRPr lang="en-US" sz="800" kern="1200"/>
        </a:p>
      </dsp:txBody>
      <dsp:txXfrm rot="5400000">
        <a:off x="693088" y="1157919"/>
        <a:ext cx="1145322" cy="6941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1F9DE5-1DE5-4D51-BAD2-8106F7927876}">
      <dsp:nvSpPr>
        <dsp:cNvPr id="0" name=""/>
        <dsp:cNvSpPr/>
      </dsp:nvSpPr>
      <dsp:spPr>
        <a:xfrm>
          <a:off x="0" y="0"/>
          <a:ext cx="4404360" cy="153335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cs-CZ" sz="1700" kern="1200"/>
            <a:t>Porovnání environmentálních dopadů jednorázových kelímků a vratného kelímku </a:t>
          </a:r>
          <a:endParaRPr lang="en-US" sz="1700" kern="1200"/>
        </a:p>
      </dsp:txBody>
      <dsp:txXfrm>
        <a:off x="44910" y="44910"/>
        <a:ext cx="2819516" cy="1443537"/>
      </dsp:txXfrm>
    </dsp:sp>
    <dsp:sp modelId="{F756FA45-6DB0-432B-BE9A-D350E837F6AD}">
      <dsp:nvSpPr>
        <dsp:cNvPr id="0" name=""/>
        <dsp:cNvSpPr/>
      </dsp:nvSpPr>
      <dsp:spPr>
        <a:xfrm>
          <a:off x="777239" y="1874104"/>
          <a:ext cx="4404360" cy="153335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cs-CZ" sz="1700" kern="1200"/>
            <a:t>3 varianty</a:t>
          </a:r>
          <a:endParaRPr lang="en-US" sz="1700" kern="1200"/>
        </a:p>
        <a:p>
          <a:pPr marL="114300" lvl="1" indent="-114300" algn="l" defTabSz="577850">
            <a:lnSpc>
              <a:spcPct val="90000"/>
            </a:lnSpc>
            <a:spcBef>
              <a:spcPct val="0"/>
            </a:spcBef>
            <a:spcAft>
              <a:spcPct val="15000"/>
            </a:spcAft>
            <a:buChar char="•"/>
          </a:pPr>
          <a:r>
            <a:rPr lang="cs-CZ" sz="1300" kern="1200"/>
            <a:t>Jednorázový kelímek o objemu 300 ml</a:t>
          </a:r>
          <a:endParaRPr lang="en-US" sz="1300" kern="1200"/>
        </a:p>
        <a:p>
          <a:pPr marL="114300" lvl="1" indent="-114300" algn="l" defTabSz="577850">
            <a:lnSpc>
              <a:spcPct val="90000"/>
            </a:lnSpc>
            <a:spcBef>
              <a:spcPct val="0"/>
            </a:spcBef>
            <a:spcAft>
              <a:spcPct val="15000"/>
            </a:spcAft>
            <a:buChar char="•"/>
          </a:pPr>
          <a:r>
            <a:rPr lang="cs-CZ" sz="1300" kern="1200"/>
            <a:t>Jednorázový kelímek o objemu 500 ml</a:t>
          </a:r>
          <a:endParaRPr lang="en-US" sz="1300" kern="1200"/>
        </a:p>
        <a:p>
          <a:pPr marL="114300" lvl="1" indent="-114300" algn="l" defTabSz="577850">
            <a:lnSpc>
              <a:spcPct val="90000"/>
            </a:lnSpc>
            <a:spcBef>
              <a:spcPct val="0"/>
            </a:spcBef>
            <a:spcAft>
              <a:spcPct val="15000"/>
            </a:spcAft>
            <a:buChar char="•"/>
          </a:pPr>
          <a:r>
            <a:rPr lang="cs-CZ" sz="1300" kern="1200"/>
            <a:t>Vratný kelímek o objemu 500 ml</a:t>
          </a:r>
          <a:endParaRPr lang="en-US" sz="1300" kern="1200"/>
        </a:p>
      </dsp:txBody>
      <dsp:txXfrm>
        <a:off x="822149" y="1919014"/>
        <a:ext cx="2540617" cy="1443537"/>
      </dsp:txXfrm>
    </dsp:sp>
    <dsp:sp modelId="{4A2C019D-D32C-4CBD-A2D5-43EC3F3E9A1D}">
      <dsp:nvSpPr>
        <dsp:cNvPr id="0" name=""/>
        <dsp:cNvSpPr/>
      </dsp:nvSpPr>
      <dsp:spPr>
        <a:xfrm>
          <a:off x="3407677" y="1205389"/>
          <a:ext cx="996682" cy="996682"/>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3631930" y="1205389"/>
        <a:ext cx="548176" cy="750003"/>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0.42569</cdr:x>
      <cdr:y>0.35972</cdr:y>
    </cdr:from>
    <cdr:to>
      <cdr:x>0.47042</cdr:x>
      <cdr:y>0.42917</cdr:y>
    </cdr:to>
    <cdr:sp macro="" textlink="">
      <cdr:nvSpPr>
        <cdr:cNvPr id="3" name="Násobení 2"/>
        <cdr:cNvSpPr/>
      </cdr:nvSpPr>
      <cdr:spPr>
        <a:xfrm xmlns:a="http://schemas.openxmlformats.org/drawingml/2006/main">
          <a:off x="2247900" y="986790"/>
          <a:ext cx="236220" cy="190500"/>
        </a:xfrm>
        <a:prstGeom xmlns:a="http://schemas.openxmlformats.org/drawingml/2006/main" prst="mathMultiply">
          <a:avLst/>
        </a:prstGeom>
        <a:solidFill xmlns:a="http://schemas.openxmlformats.org/drawingml/2006/main">
          <a:schemeClr val="accent2">
            <a:lumMod val="75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cs-CZ"/>
        </a:p>
      </cdr:txBody>
    </cdr:sp>
  </cdr:relSizeAnchor>
  <cdr:relSizeAnchor xmlns:cdr="http://schemas.openxmlformats.org/drawingml/2006/chartDrawing">
    <cdr:from>
      <cdr:x>0.56421</cdr:x>
      <cdr:y>0.35694</cdr:y>
    </cdr:from>
    <cdr:to>
      <cdr:x>0.6075</cdr:x>
      <cdr:y>0.42639</cdr:y>
    </cdr:to>
    <cdr:sp macro="" textlink="">
      <cdr:nvSpPr>
        <cdr:cNvPr id="4" name="Násobení 3"/>
        <cdr:cNvSpPr/>
      </cdr:nvSpPr>
      <cdr:spPr>
        <a:xfrm xmlns:a="http://schemas.openxmlformats.org/drawingml/2006/main">
          <a:off x="2979420" y="979170"/>
          <a:ext cx="228600" cy="190500"/>
        </a:xfrm>
        <a:prstGeom xmlns:a="http://schemas.openxmlformats.org/drawingml/2006/main" prst="mathMultiply">
          <a:avLst/>
        </a:prstGeom>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cs-CZ"/>
        </a:p>
      </cdr:txBody>
    </cdr:sp>
  </cdr:relSizeAnchor>
</c:userShapes>
</file>

<file path=ppt/drawings/drawing2.xml><?xml version="1.0" encoding="utf-8"?>
<c:userShapes xmlns:c="http://schemas.openxmlformats.org/drawingml/2006/chart">
  <cdr:relSizeAnchor xmlns:cdr="http://schemas.openxmlformats.org/drawingml/2006/chartDrawing">
    <cdr:from>
      <cdr:x>0.5</cdr:x>
      <cdr:y>0.75778</cdr:y>
    </cdr:from>
    <cdr:to>
      <cdr:x>0.53539</cdr:x>
      <cdr:y>0.81974</cdr:y>
    </cdr:to>
    <cdr:sp macro="" textlink="">
      <cdr:nvSpPr>
        <cdr:cNvPr id="2" name="Násobení 1"/>
        <cdr:cNvSpPr/>
      </cdr:nvSpPr>
      <cdr:spPr>
        <a:xfrm xmlns:a="http://schemas.openxmlformats.org/drawingml/2006/main">
          <a:off x="2554552" y="3135671"/>
          <a:ext cx="180811" cy="256389"/>
        </a:xfrm>
        <a:prstGeom xmlns:a="http://schemas.openxmlformats.org/drawingml/2006/main" prst="mathMultiply">
          <a:avLst/>
        </a:prstGeom>
        <a:solidFill xmlns:a="http://schemas.openxmlformats.org/drawingml/2006/main">
          <a:schemeClr val="accent2">
            <a:lumMod val="75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cs-CZ"/>
        </a:p>
      </cdr:txBody>
    </cdr:sp>
  </cdr:relSizeAnchor>
  <cdr:relSizeAnchor xmlns:cdr="http://schemas.openxmlformats.org/drawingml/2006/chartDrawing">
    <cdr:from>
      <cdr:x>0.44183</cdr:x>
      <cdr:y>0.73152</cdr:y>
    </cdr:from>
    <cdr:to>
      <cdr:x>0.47608</cdr:x>
      <cdr:y>0.79348</cdr:y>
    </cdr:to>
    <cdr:sp macro="" textlink="">
      <cdr:nvSpPr>
        <cdr:cNvPr id="3" name="Násobení 2"/>
        <cdr:cNvSpPr/>
      </cdr:nvSpPr>
      <cdr:spPr>
        <a:xfrm xmlns:a="http://schemas.openxmlformats.org/drawingml/2006/main">
          <a:off x="2257358" y="3027010"/>
          <a:ext cx="174987" cy="256389"/>
        </a:xfrm>
        <a:prstGeom xmlns:a="http://schemas.openxmlformats.org/drawingml/2006/main" prst="mathMultiply">
          <a:avLst/>
        </a:prstGeom>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cs-CZ"/>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06425E-E56E-4EE4-A2D2-18DAC922584A}" type="datetimeFigureOut">
              <a:rPr lang="cs-CZ" smtClean="0"/>
              <a:t>13.05.2026</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F8CFAC-7D35-4234-82C2-CCAFF7582E33}" type="slidenum">
              <a:rPr lang="cs-CZ" smtClean="0"/>
              <a:t>‹#›</a:t>
            </a:fld>
            <a:endParaRPr lang="cs-CZ"/>
          </a:p>
        </p:txBody>
      </p:sp>
    </p:spTree>
    <p:extLst>
      <p:ext uri="{BB962C8B-B14F-4D97-AF65-F5344CB8AC3E}">
        <p14:creationId xmlns:p14="http://schemas.microsoft.com/office/powerpoint/2010/main" val="3477303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1D122C-A45F-4C84-8D05-E7A6F8D241AD}" type="slidenum">
              <a:rPr lang="cs-CZ"/>
              <a:pPr/>
              <a:t>2</a:t>
            </a:fld>
            <a:endParaRPr lang="cs-CZ"/>
          </a:p>
        </p:txBody>
      </p:sp>
      <p:sp>
        <p:nvSpPr>
          <p:cNvPr id="352258" name="Rectangle 2"/>
          <p:cNvSpPr>
            <a:spLocks noGrp="1" noRot="1" noChangeAspect="1" noChangeArrowheads="1" noTextEdit="1"/>
          </p:cNvSpPr>
          <p:nvPr>
            <p:ph type="sldImg"/>
          </p:nvPr>
        </p:nvSpPr>
        <p:spPr>
          <a:xfrm>
            <a:off x="139700" y="768350"/>
            <a:ext cx="6819900" cy="3836988"/>
          </a:xfrm>
          <a:ln/>
        </p:spPr>
      </p:sp>
      <p:sp>
        <p:nvSpPr>
          <p:cNvPr id="352259"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16185439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30AC52AD-0D01-40B9-B5B1-E1B086C48A4B}" type="slidenum">
              <a:rPr lang="cs-CZ" smtClean="0"/>
              <a:pPr>
                <a:defRPr/>
              </a:pPr>
              <a:t>28</a:t>
            </a:fld>
            <a:endParaRPr lang="cs-CZ"/>
          </a:p>
        </p:txBody>
      </p:sp>
    </p:spTree>
    <p:extLst>
      <p:ext uri="{BB962C8B-B14F-4D97-AF65-F5344CB8AC3E}">
        <p14:creationId xmlns:p14="http://schemas.microsoft.com/office/powerpoint/2010/main" val="1772211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C2899429-2A84-4046-A0B8-F8DC24CCD745}" type="slidenum">
              <a:rPr lang="cs-CZ"/>
              <a:pPr/>
              <a:t>12</a:t>
            </a:fld>
            <a:endParaRPr lang="cs-CZ"/>
          </a:p>
        </p:txBody>
      </p:sp>
      <p:sp>
        <p:nvSpPr>
          <p:cNvPr id="32771" name="Rectangle 2"/>
          <p:cNvSpPr>
            <a:spLocks noGrp="1" noRot="1" noChangeAspect="1" noChangeArrowheads="1" noTextEdit="1"/>
          </p:cNvSpPr>
          <p:nvPr>
            <p:ph type="sldImg"/>
          </p:nvPr>
        </p:nvSpPr>
        <p:spPr>
          <a:xfrm>
            <a:off x="139700" y="768350"/>
            <a:ext cx="6819900" cy="3836988"/>
          </a:xfrm>
          <a:ln/>
        </p:spPr>
      </p:sp>
      <p:sp>
        <p:nvSpPr>
          <p:cNvPr id="32772"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1225032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ACFD625E-4346-42EE-94F1-2643343B7F94}" type="slidenum">
              <a:rPr lang="cs-CZ"/>
              <a:pPr/>
              <a:t>13</a:t>
            </a:fld>
            <a:endParaRPr lang="cs-CZ"/>
          </a:p>
        </p:txBody>
      </p:sp>
      <p:sp>
        <p:nvSpPr>
          <p:cNvPr id="33795" name="Rectangle 2"/>
          <p:cNvSpPr>
            <a:spLocks noGrp="1" noRot="1" noChangeAspect="1" noChangeArrowheads="1" noTextEdit="1"/>
          </p:cNvSpPr>
          <p:nvPr>
            <p:ph type="sldImg"/>
          </p:nvPr>
        </p:nvSpPr>
        <p:spPr>
          <a:xfrm>
            <a:off x="139700" y="768350"/>
            <a:ext cx="6819900" cy="3836988"/>
          </a:xfrm>
          <a:ln/>
        </p:spPr>
      </p:sp>
      <p:sp>
        <p:nvSpPr>
          <p:cNvPr id="33796"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1042344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00664446-D4D4-4F2A-AD8F-7972E80BA75B}" type="slidenum">
              <a:rPr lang="cs-CZ"/>
              <a:pPr/>
              <a:t>14</a:t>
            </a:fld>
            <a:endParaRPr lang="cs-CZ"/>
          </a:p>
        </p:txBody>
      </p:sp>
      <p:sp>
        <p:nvSpPr>
          <p:cNvPr id="34819" name="Rectangle 2"/>
          <p:cNvSpPr>
            <a:spLocks noGrp="1" noRot="1" noChangeAspect="1" noChangeArrowheads="1" noTextEdit="1"/>
          </p:cNvSpPr>
          <p:nvPr>
            <p:ph type="sldImg"/>
          </p:nvPr>
        </p:nvSpPr>
        <p:spPr>
          <a:xfrm>
            <a:off x="139700" y="768350"/>
            <a:ext cx="6819900" cy="3836988"/>
          </a:xfrm>
          <a:ln/>
        </p:spPr>
      </p:sp>
      <p:sp>
        <p:nvSpPr>
          <p:cNvPr id="34820"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3523293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DED1EFB5-77E6-4AE1-8BC7-A2D55114AF80}" type="slidenum">
              <a:rPr lang="cs-CZ"/>
              <a:pPr/>
              <a:t>15</a:t>
            </a:fld>
            <a:endParaRPr lang="cs-CZ"/>
          </a:p>
        </p:txBody>
      </p:sp>
      <p:sp>
        <p:nvSpPr>
          <p:cNvPr id="35843" name="Rectangle 2"/>
          <p:cNvSpPr>
            <a:spLocks noGrp="1" noRot="1" noChangeAspect="1" noChangeArrowheads="1" noTextEdit="1"/>
          </p:cNvSpPr>
          <p:nvPr>
            <p:ph type="sldImg"/>
          </p:nvPr>
        </p:nvSpPr>
        <p:spPr>
          <a:xfrm>
            <a:off x="139700" y="768350"/>
            <a:ext cx="6819900" cy="3836988"/>
          </a:xfrm>
          <a:ln/>
        </p:spPr>
      </p:sp>
      <p:sp>
        <p:nvSpPr>
          <p:cNvPr id="35844"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2920982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88FF10-2D0A-4972-B94C-79C38BA234B8}" type="slidenum">
              <a:rPr lang="cs-CZ"/>
              <a:pPr/>
              <a:t>16</a:t>
            </a:fld>
            <a:endParaRPr lang="cs-CZ"/>
          </a:p>
        </p:txBody>
      </p:sp>
      <p:sp>
        <p:nvSpPr>
          <p:cNvPr id="92162" name="Rectangle 2"/>
          <p:cNvSpPr>
            <a:spLocks noGrp="1" noRot="1" noChangeAspect="1" noChangeArrowheads="1" noTextEdit="1"/>
          </p:cNvSpPr>
          <p:nvPr>
            <p:ph type="sldImg"/>
          </p:nvPr>
        </p:nvSpPr>
        <p:spPr>
          <a:xfrm>
            <a:off x="139700" y="768350"/>
            <a:ext cx="6819900" cy="3836988"/>
          </a:xfrm>
          <a:ln/>
        </p:spPr>
      </p:sp>
      <p:sp>
        <p:nvSpPr>
          <p:cNvPr id="92163"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2244524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cs-CZ" sz="1200" kern="1200" dirty="0">
                <a:solidFill>
                  <a:schemeClr val="tx1"/>
                </a:solidFill>
                <a:latin typeface="Arial" charset="0"/>
                <a:ea typeface="+mn-ea"/>
                <a:cs typeface="+mn-cs"/>
              </a:rPr>
              <a:t>Tento přístup je ovšem bez výhrad použitelný pouze v případě produktů využívajících kvalitu materiálu stejným způsobem. Jestliže bude prováděna externí recyklace PET lahví jejich energetickým využíváním, nelze jednoznačně vyjádřit pokles kvality materiálu. Řešením tohoto problému bývá vyjádření kvality materiálu ekonomickou hodnotou. Alokace environmentálních dopadů procesů souvisejících s danými produkty se pak provede na základě poklesu ekonomické hodnoty recyklovaného materiálu.</a:t>
            </a:r>
          </a:p>
          <a:p>
            <a:endParaRPr lang="cs-CZ" dirty="0"/>
          </a:p>
        </p:txBody>
      </p:sp>
      <p:sp>
        <p:nvSpPr>
          <p:cNvPr id="4" name="Zástupný symbol pro číslo snímku 3"/>
          <p:cNvSpPr>
            <a:spLocks noGrp="1"/>
          </p:cNvSpPr>
          <p:nvPr>
            <p:ph type="sldNum" sz="quarter" idx="10"/>
          </p:nvPr>
        </p:nvSpPr>
        <p:spPr/>
        <p:txBody>
          <a:bodyPr/>
          <a:lstStyle/>
          <a:p>
            <a:fld id="{D3E65BC7-9E00-4CD7-9C82-F2F6917A092E}" type="slidenum">
              <a:rPr lang="cs-CZ" smtClean="0"/>
              <a:pPr/>
              <a:t>23</a:t>
            </a:fld>
            <a:endParaRPr lang="cs-CZ"/>
          </a:p>
        </p:txBody>
      </p:sp>
    </p:spTree>
    <p:extLst>
      <p:ext uri="{BB962C8B-B14F-4D97-AF65-F5344CB8AC3E}">
        <p14:creationId xmlns:p14="http://schemas.microsoft.com/office/powerpoint/2010/main" val="2042878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30AC52AD-0D01-40B9-B5B1-E1B086C48A4B}" type="slidenum">
              <a:rPr lang="cs-CZ" smtClean="0"/>
              <a:pPr>
                <a:defRPr/>
              </a:pPr>
              <a:t>24</a:t>
            </a:fld>
            <a:endParaRPr lang="cs-CZ"/>
          </a:p>
        </p:txBody>
      </p:sp>
    </p:spTree>
    <p:extLst>
      <p:ext uri="{BB962C8B-B14F-4D97-AF65-F5344CB8AC3E}">
        <p14:creationId xmlns:p14="http://schemas.microsoft.com/office/powerpoint/2010/main" val="3164353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30AC52AD-0D01-40B9-B5B1-E1B086C48A4B}" type="slidenum">
              <a:rPr lang="cs-CZ" smtClean="0"/>
              <a:pPr>
                <a:defRPr/>
              </a:pPr>
              <a:t>25</a:t>
            </a:fld>
            <a:endParaRPr lang="cs-CZ"/>
          </a:p>
        </p:txBody>
      </p:sp>
    </p:spTree>
    <p:extLst>
      <p:ext uri="{BB962C8B-B14F-4D97-AF65-F5344CB8AC3E}">
        <p14:creationId xmlns:p14="http://schemas.microsoft.com/office/powerpoint/2010/main" val="3320003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64BEEE-B8AE-A867-B432-4FF662F2CD66}"/>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7864E59D-6084-04ED-B461-D27A8D7D72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5133BCDF-641E-E31F-F85C-3AB0CD656E2E}"/>
              </a:ext>
            </a:extLst>
          </p:cNvPr>
          <p:cNvSpPr>
            <a:spLocks noGrp="1"/>
          </p:cNvSpPr>
          <p:nvPr>
            <p:ph type="dt" sz="half" idx="10"/>
          </p:nvPr>
        </p:nvSpPr>
        <p:spPr/>
        <p:txBody>
          <a:bodyPr/>
          <a:lstStyle/>
          <a:p>
            <a:fld id="{C2CC28C9-8356-4AB8-A22A-8FDFFAA86E90}" type="datetime1">
              <a:rPr lang="cs-CZ" smtClean="0"/>
              <a:t>13.05.2026</a:t>
            </a:fld>
            <a:endParaRPr lang="cs-CZ"/>
          </a:p>
        </p:txBody>
      </p:sp>
      <p:sp>
        <p:nvSpPr>
          <p:cNvPr id="5" name="Zástupný symbol pro zápatí 4">
            <a:extLst>
              <a:ext uri="{FF2B5EF4-FFF2-40B4-BE49-F238E27FC236}">
                <a16:creationId xmlns:a16="http://schemas.microsoft.com/office/drawing/2014/main" id="{2F8FB58C-0347-9C23-4FFB-8BC5305CA0AC}"/>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F528A81-D0FD-28D2-E3B8-222784F2C8EB}"/>
              </a:ext>
            </a:extLst>
          </p:cNvPr>
          <p:cNvSpPr>
            <a:spLocks noGrp="1"/>
          </p:cNvSpPr>
          <p:nvPr>
            <p:ph type="sldNum" sz="quarter" idx="12"/>
          </p:nvPr>
        </p:nvSpPr>
        <p:spPr/>
        <p:txBody>
          <a:bodyPr/>
          <a:lstStyle/>
          <a:p>
            <a:fld id="{80791E27-3217-7348-BE48-11200FDBA5E1}" type="slidenum">
              <a:rPr lang="cs-CZ" smtClean="0"/>
              <a:t>‹#›</a:t>
            </a:fld>
            <a:endParaRPr lang="cs-CZ"/>
          </a:p>
        </p:txBody>
      </p:sp>
    </p:spTree>
    <p:extLst>
      <p:ext uri="{BB962C8B-B14F-4D97-AF65-F5344CB8AC3E}">
        <p14:creationId xmlns:p14="http://schemas.microsoft.com/office/powerpoint/2010/main" val="1552083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9BCEE5-6A4E-AFE1-4AB4-DB7EFD9B5D59}"/>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33842332-5E26-AE47-58D7-AD38BB3FD00F}"/>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216F928C-FCA2-4706-47F8-CAAFDE7469E5}"/>
              </a:ext>
            </a:extLst>
          </p:cNvPr>
          <p:cNvSpPr>
            <a:spLocks noGrp="1"/>
          </p:cNvSpPr>
          <p:nvPr>
            <p:ph type="dt" sz="half" idx="10"/>
          </p:nvPr>
        </p:nvSpPr>
        <p:spPr/>
        <p:txBody>
          <a:bodyPr/>
          <a:lstStyle/>
          <a:p>
            <a:fld id="{513305F3-D915-4F63-9FD1-52BCB0553F9A}" type="datetime1">
              <a:rPr lang="cs-CZ" smtClean="0"/>
              <a:t>13.05.2026</a:t>
            </a:fld>
            <a:endParaRPr lang="cs-CZ"/>
          </a:p>
        </p:txBody>
      </p:sp>
      <p:sp>
        <p:nvSpPr>
          <p:cNvPr id="5" name="Zástupný symbol pro zápatí 4">
            <a:extLst>
              <a:ext uri="{FF2B5EF4-FFF2-40B4-BE49-F238E27FC236}">
                <a16:creationId xmlns:a16="http://schemas.microsoft.com/office/drawing/2014/main" id="{70136D3C-D6D5-09AE-B2C5-A03D23D21F9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060EAE2-3C4B-7337-DDEB-021DDB684150}"/>
              </a:ext>
            </a:extLst>
          </p:cNvPr>
          <p:cNvSpPr>
            <a:spLocks noGrp="1"/>
          </p:cNvSpPr>
          <p:nvPr>
            <p:ph type="sldNum" sz="quarter" idx="12"/>
          </p:nvPr>
        </p:nvSpPr>
        <p:spPr/>
        <p:txBody>
          <a:bodyPr/>
          <a:lstStyle/>
          <a:p>
            <a:fld id="{80791E27-3217-7348-BE48-11200FDBA5E1}" type="slidenum">
              <a:rPr lang="cs-CZ" smtClean="0"/>
              <a:t>‹#›</a:t>
            </a:fld>
            <a:endParaRPr lang="cs-CZ"/>
          </a:p>
        </p:txBody>
      </p:sp>
    </p:spTree>
    <p:extLst>
      <p:ext uri="{BB962C8B-B14F-4D97-AF65-F5344CB8AC3E}">
        <p14:creationId xmlns:p14="http://schemas.microsoft.com/office/powerpoint/2010/main" val="1059319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1F1BEA95-C39A-C0C6-DF73-C83D4F5CFC60}"/>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167E9332-1C6B-DD24-D0E2-3553B501D014}"/>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BE14BC9-D0E2-7CEF-04CA-7CA4F4803C19}"/>
              </a:ext>
            </a:extLst>
          </p:cNvPr>
          <p:cNvSpPr>
            <a:spLocks noGrp="1"/>
          </p:cNvSpPr>
          <p:nvPr>
            <p:ph type="dt" sz="half" idx="10"/>
          </p:nvPr>
        </p:nvSpPr>
        <p:spPr/>
        <p:txBody>
          <a:bodyPr/>
          <a:lstStyle/>
          <a:p>
            <a:fld id="{F679BEC7-966E-41B3-B00C-CB8B580A6C40}" type="datetime1">
              <a:rPr lang="cs-CZ" smtClean="0"/>
              <a:t>13.05.2026</a:t>
            </a:fld>
            <a:endParaRPr lang="cs-CZ"/>
          </a:p>
        </p:txBody>
      </p:sp>
      <p:sp>
        <p:nvSpPr>
          <p:cNvPr id="5" name="Zástupný symbol pro zápatí 4">
            <a:extLst>
              <a:ext uri="{FF2B5EF4-FFF2-40B4-BE49-F238E27FC236}">
                <a16:creationId xmlns:a16="http://schemas.microsoft.com/office/drawing/2014/main" id="{B2C1F542-867B-CED8-5B6F-A9B3BC1005A5}"/>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763180E8-E561-761E-21CF-1B417A81ECED}"/>
              </a:ext>
            </a:extLst>
          </p:cNvPr>
          <p:cNvSpPr>
            <a:spLocks noGrp="1"/>
          </p:cNvSpPr>
          <p:nvPr>
            <p:ph type="sldNum" sz="quarter" idx="12"/>
          </p:nvPr>
        </p:nvSpPr>
        <p:spPr/>
        <p:txBody>
          <a:bodyPr/>
          <a:lstStyle/>
          <a:p>
            <a:fld id="{80791E27-3217-7348-BE48-11200FDBA5E1}" type="slidenum">
              <a:rPr lang="cs-CZ" smtClean="0"/>
              <a:t>‹#›</a:t>
            </a:fld>
            <a:endParaRPr lang="cs-CZ"/>
          </a:p>
        </p:txBody>
      </p:sp>
    </p:spTree>
    <p:extLst>
      <p:ext uri="{BB962C8B-B14F-4D97-AF65-F5344CB8AC3E}">
        <p14:creationId xmlns:p14="http://schemas.microsoft.com/office/powerpoint/2010/main" val="2854121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D1C8AC5-F5E0-2D8B-C303-B4E5ACD0D5C2}"/>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AC74DA1B-F6DC-5EF9-9ACB-D12C44ED9E97}"/>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40C70CD-03DC-A9C8-9064-DF99C7EF364E}"/>
              </a:ext>
            </a:extLst>
          </p:cNvPr>
          <p:cNvSpPr>
            <a:spLocks noGrp="1"/>
          </p:cNvSpPr>
          <p:nvPr>
            <p:ph type="dt" sz="half" idx="10"/>
          </p:nvPr>
        </p:nvSpPr>
        <p:spPr/>
        <p:txBody>
          <a:bodyPr/>
          <a:lstStyle/>
          <a:p>
            <a:fld id="{D7556D38-BF57-4764-9F24-2A924DBF197C}" type="datetime1">
              <a:rPr lang="cs-CZ" smtClean="0"/>
              <a:t>13.05.2026</a:t>
            </a:fld>
            <a:endParaRPr lang="cs-CZ"/>
          </a:p>
        </p:txBody>
      </p:sp>
      <p:sp>
        <p:nvSpPr>
          <p:cNvPr id="5" name="Zástupný symbol pro zápatí 4">
            <a:extLst>
              <a:ext uri="{FF2B5EF4-FFF2-40B4-BE49-F238E27FC236}">
                <a16:creationId xmlns:a16="http://schemas.microsoft.com/office/drawing/2014/main" id="{EEA629AE-6C31-3431-8EE7-DD2E1853BC8C}"/>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453A246-E69B-639C-006D-AC8848120A3F}"/>
              </a:ext>
            </a:extLst>
          </p:cNvPr>
          <p:cNvSpPr>
            <a:spLocks noGrp="1"/>
          </p:cNvSpPr>
          <p:nvPr>
            <p:ph type="sldNum" sz="quarter" idx="12"/>
          </p:nvPr>
        </p:nvSpPr>
        <p:spPr/>
        <p:txBody>
          <a:bodyPr/>
          <a:lstStyle/>
          <a:p>
            <a:fld id="{80791E27-3217-7348-BE48-11200FDBA5E1}" type="slidenum">
              <a:rPr lang="cs-CZ" smtClean="0"/>
              <a:t>‹#›</a:t>
            </a:fld>
            <a:endParaRPr lang="cs-CZ"/>
          </a:p>
        </p:txBody>
      </p:sp>
    </p:spTree>
    <p:extLst>
      <p:ext uri="{BB962C8B-B14F-4D97-AF65-F5344CB8AC3E}">
        <p14:creationId xmlns:p14="http://schemas.microsoft.com/office/powerpoint/2010/main" val="1697046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80A04C3-1925-E706-0E4E-4D3D9552AFFA}"/>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548EA2BD-3992-4E77-0612-5E5426F3E0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44CD6213-9670-F41D-A925-43A17792344A}"/>
              </a:ext>
            </a:extLst>
          </p:cNvPr>
          <p:cNvSpPr>
            <a:spLocks noGrp="1"/>
          </p:cNvSpPr>
          <p:nvPr>
            <p:ph type="dt" sz="half" idx="10"/>
          </p:nvPr>
        </p:nvSpPr>
        <p:spPr/>
        <p:txBody>
          <a:bodyPr/>
          <a:lstStyle/>
          <a:p>
            <a:fld id="{66DF3C51-F9CB-4324-A2B2-AD0B855B2445}" type="datetime1">
              <a:rPr lang="cs-CZ" smtClean="0"/>
              <a:t>13.05.2026</a:t>
            </a:fld>
            <a:endParaRPr lang="cs-CZ"/>
          </a:p>
        </p:txBody>
      </p:sp>
      <p:sp>
        <p:nvSpPr>
          <p:cNvPr id="5" name="Zástupný symbol pro zápatí 4">
            <a:extLst>
              <a:ext uri="{FF2B5EF4-FFF2-40B4-BE49-F238E27FC236}">
                <a16:creationId xmlns:a16="http://schemas.microsoft.com/office/drawing/2014/main" id="{54951034-2837-1C67-4E96-5094A737334C}"/>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ADC21A3F-DD8F-DA96-6EE8-36B3D607BEC5}"/>
              </a:ext>
            </a:extLst>
          </p:cNvPr>
          <p:cNvSpPr>
            <a:spLocks noGrp="1"/>
          </p:cNvSpPr>
          <p:nvPr>
            <p:ph type="sldNum" sz="quarter" idx="12"/>
          </p:nvPr>
        </p:nvSpPr>
        <p:spPr/>
        <p:txBody>
          <a:bodyPr/>
          <a:lstStyle/>
          <a:p>
            <a:fld id="{80791E27-3217-7348-BE48-11200FDBA5E1}" type="slidenum">
              <a:rPr lang="cs-CZ" smtClean="0"/>
              <a:t>‹#›</a:t>
            </a:fld>
            <a:endParaRPr lang="cs-CZ"/>
          </a:p>
        </p:txBody>
      </p:sp>
    </p:spTree>
    <p:extLst>
      <p:ext uri="{BB962C8B-B14F-4D97-AF65-F5344CB8AC3E}">
        <p14:creationId xmlns:p14="http://schemas.microsoft.com/office/powerpoint/2010/main" val="3699957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3DFAE4-3E78-D99F-0222-3A4A10F28751}"/>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4242F7F6-8FAC-2D19-BB3F-A785125A7D97}"/>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52F10F33-5D8A-92FD-497D-EB83BD96DF3B}"/>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659FE5A5-6AB8-A6B6-5F99-242ABDB6D224}"/>
              </a:ext>
            </a:extLst>
          </p:cNvPr>
          <p:cNvSpPr>
            <a:spLocks noGrp="1"/>
          </p:cNvSpPr>
          <p:nvPr>
            <p:ph type="dt" sz="half" idx="10"/>
          </p:nvPr>
        </p:nvSpPr>
        <p:spPr/>
        <p:txBody>
          <a:bodyPr/>
          <a:lstStyle/>
          <a:p>
            <a:fld id="{61809174-8926-4225-91A5-A76ADB2A8C62}" type="datetime1">
              <a:rPr lang="cs-CZ" smtClean="0"/>
              <a:t>13.05.2026</a:t>
            </a:fld>
            <a:endParaRPr lang="cs-CZ"/>
          </a:p>
        </p:txBody>
      </p:sp>
      <p:sp>
        <p:nvSpPr>
          <p:cNvPr id="6" name="Zástupný symbol pro zápatí 5">
            <a:extLst>
              <a:ext uri="{FF2B5EF4-FFF2-40B4-BE49-F238E27FC236}">
                <a16:creationId xmlns:a16="http://schemas.microsoft.com/office/drawing/2014/main" id="{6750DAE3-4BE2-1DD0-AE3C-807BD8805B41}"/>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F5B02020-2798-D713-D671-C286DBA71601}"/>
              </a:ext>
            </a:extLst>
          </p:cNvPr>
          <p:cNvSpPr>
            <a:spLocks noGrp="1"/>
          </p:cNvSpPr>
          <p:nvPr>
            <p:ph type="sldNum" sz="quarter" idx="12"/>
          </p:nvPr>
        </p:nvSpPr>
        <p:spPr/>
        <p:txBody>
          <a:bodyPr/>
          <a:lstStyle/>
          <a:p>
            <a:fld id="{80791E27-3217-7348-BE48-11200FDBA5E1}" type="slidenum">
              <a:rPr lang="cs-CZ" smtClean="0"/>
              <a:t>‹#›</a:t>
            </a:fld>
            <a:endParaRPr lang="cs-CZ"/>
          </a:p>
        </p:txBody>
      </p:sp>
    </p:spTree>
    <p:extLst>
      <p:ext uri="{BB962C8B-B14F-4D97-AF65-F5344CB8AC3E}">
        <p14:creationId xmlns:p14="http://schemas.microsoft.com/office/powerpoint/2010/main" val="4071435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9339D6-AA36-3A97-0174-F8B022536E55}"/>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F686A181-FD12-A467-1DED-F8BA03AC18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4DDBAF4D-003C-EEAE-E5B1-3C14377E6D33}"/>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123D9BF8-5683-0CB6-093D-AD2A25258F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AC0D2D3B-545D-2198-9033-6D1FD324FF65}"/>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6EEB4A27-0ACF-8DEC-E74F-5F6AC12199A0}"/>
              </a:ext>
            </a:extLst>
          </p:cNvPr>
          <p:cNvSpPr>
            <a:spLocks noGrp="1"/>
          </p:cNvSpPr>
          <p:nvPr>
            <p:ph type="dt" sz="half" idx="10"/>
          </p:nvPr>
        </p:nvSpPr>
        <p:spPr/>
        <p:txBody>
          <a:bodyPr/>
          <a:lstStyle/>
          <a:p>
            <a:fld id="{AD257020-4B84-48C0-B0E0-AF56B4F5B5EA}" type="datetime1">
              <a:rPr lang="cs-CZ" smtClean="0"/>
              <a:t>13.05.2026</a:t>
            </a:fld>
            <a:endParaRPr lang="cs-CZ"/>
          </a:p>
        </p:txBody>
      </p:sp>
      <p:sp>
        <p:nvSpPr>
          <p:cNvPr id="8" name="Zástupný symbol pro zápatí 7">
            <a:extLst>
              <a:ext uri="{FF2B5EF4-FFF2-40B4-BE49-F238E27FC236}">
                <a16:creationId xmlns:a16="http://schemas.microsoft.com/office/drawing/2014/main" id="{B521BB6E-630F-F1E3-6E46-6160A62AF47A}"/>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BAFC2A9A-BA3C-6A87-0C04-D17D91F86A31}"/>
              </a:ext>
            </a:extLst>
          </p:cNvPr>
          <p:cNvSpPr>
            <a:spLocks noGrp="1"/>
          </p:cNvSpPr>
          <p:nvPr>
            <p:ph type="sldNum" sz="quarter" idx="12"/>
          </p:nvPr>
        </p:nvSpPr>
        <p:spPr/>
        <p:txBody>
          <a:bodyPr/>
          <a:lstStyle/>
          <a:p>
            <a:fld id="{80791E27-3217-7348-BE48-11200FDBA5E1}" type="slidenum">
              <a:rPr lang="cs-CZ" smtClean="0"/>
              <a:t>‹#›</a:t>
            </a:fld>
            <a:endParaRPr lang="cs-CZ"/>
          </a:p>
        </p:txBody>
      </p:sp>
    </p:spTree>
    <p:extLst>
      <p:ext uri="{BB962C8B-B14F-4D97-AF65-F5344CB8AC3E}">
        <p14:creationId xmlns:p14="http://schemas.microsoft.com/office/powerpoint/2010/main" val="2101842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A57883-1E3D-F9C8-54ED-B9F38AB1F2D7}"/>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66985B86-3C91-07A1-8993-3852E5FCE9B7}"/>
              </a:ext>
            </a:extLst>
          </p:cNvPr>
          <p:cNvSpPr>
            <a:spLocks noGrp="1"/>
          </p:cNvSpPr>
          <p:nvPr>
            <p:ph type="dt" sz="half" idx="10"/>
          </p:nvPr>
        </p:nvSpPr>
        <p:spPr/>
        <p:txBody>
          <a:bodyPr/>
          <a:lstStyle/>
          <a:p>
            <a:fld id="{327B0EA1-A975-4F03-8603-C92154C2658B}" type="datetime1">
              <a:rPr lang="cs-CZ" smtClean="0"/>
              <a:t>13.05.2026</a:t>
            </a:fld>
            <a:endParaRPr lang="cs-CZ"/>
          </a:p>
        </p:txBody>
      </p:sp>
      <p:sp>
        <p:nvSpPr>
          <p:cNvPr id="4" name="Zástupný symbol pro zápatí 3">
            <a:extLst>
              <a:ext uri="{FF2B5EF4-FFF2-40B4-BE49-F238E27FC236}">
                <a16:creationId xmlns:a16="http://schemas.microsoft.com/office/drawing/2014/main" id="{D15EDF56-6657-72C9-2CE3-77F8B2EF583C}"/>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445620A6-1885-04A3-92D8-BA7B1D1A715D}"/>
              </a:ext>
            </a:extLst>
          </p:cNvPr>
          <p:cNvSpPr>
            <a:spLocks noGrp="1"/>
          </p:cNvSpPr>
          <p:nvPr>
            <p:ph type="sldNum" sz="quarter" idx="12"/>
          </p:nvPr>
        </p:nvSpPr>
        <p:spPr/>
        <p:txBody>
          <a:bodyPr/>
          <a:lstStyle/>
          <a:p>
            <a:fld id="{80791E27-3217-7348-BE48-11200FDBA5E1}" type="slidenum">
              <a:rPr lang="cs-CZ" smtClean="0"/>
              <a:t>‹#›</a:t>
            </a:fld>
            <a:endParaRPr lang="cs-CZ"/>
          </a:p>
        </p:txBody>
      </p:sp>
    </p:spTree>
    <p:extLst>
      <p:ext uri="{BB962C8B-B14F-4D97-AF65-F5344CB8AC3E}">
        <p14:creationId xmlns:p14="http://schemas.microsoft.com/office/powerpoint/2010/main" val="856035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8E4CC24E-C664-A4A3-44CD-52C6042F7335}"/>
              </a:ext>
            </a:extLst>
          </p:cNvPr>
          <p:cNvSpPr>
            <a:spLocks noGrp="1"/>
          </p:cNvSpPr>
          <p:nvPr>
            <p:ph type="dt" sz="half" idx="10"/>
          </p:nvPr>
        </p:nvSpPr>
        <p:spPr/>
        <p:txBody>
          <a:bodyPr/>
          <a:lstStyle/>
          <a:p>
            <a:fld id="{42BE1F66-63E0-483E-9EB9-1AE2D1431054}" type="datetime1">
              <a:rPr lang="cs-CZ" smtClean="0"/>
              <a:t>13.05.2026</a:t>
            </a:fld>
            <a:endParaRPr lang="cs-CZ"/>
          </a:p>
        </p:txBody>
      </p:sp>
      <p:sp>
        <p:nvSpPr>
          <p:cNvPr id="3" name="Zástupný symbol pro zápatí 2">
            <a:extLst>
              <a:ext uri="{FF2B5EF4-FFF2-40B4-BE49-F238E27FC236}">
                <a16:creationId xmlns:a16="http://schemas.microsoft.com/office/drawing/2014/main" id="{2296EEE2-6AE3-BFCC-A7AF-1E3E608F42FE}"/>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6F7BF266-71CE-56C0-E1BC-5243205AAB25}"/>
              </a:ext>
            </a:extLst>
          </p:cNvPr>
          <p:cNvSpPr>
            <a:spLocks noGrp="1"/>
          </p:cNvSpPr>
          <p:nvPr>
            <p:ph type="sldNum" sz="quarter" idx="12"/>
          </p:nvPr>
        </p:nvSpPr>
        <p:spPr/>
        <p:txBody>
          <a:bodyPr/>
          <a:lstStyle/>
          <a:p>
            <a:fld id="{80791E27-3217-7348-BE48-11200FDBA5E1}" type="slidenum">
              <a:rPr lang="cs-CZ" smtClean="0"/>
              <a:t>‹#›</a:t>
            </a:fld>
            <a:endParaRPr lang="cs-CZ"/>
          </a:p>
        </p:txBody>
      </p:sp>
    </p:spTree>
    <p:extLst>
      <p:ext uri="{BB962C8B-B14F-4D97-AF65-F5344CB8AC3E}">
        <p14:creationId xmlns:p14="http://schemas.microsoft.com/office/powerpoint/2010/main" val="368168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3FB3E2-FFDA-32E6-4275-402B948C5261}"/>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FEAA7712-113B-94D3-849F-79392163CF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077298C9-542D-B6D8-199A-53567B71FF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89C09C08-2B45-2AA7-9BA9-6FE673D8F726}"/>
              </a:ext>
            </a:extLst>
          </p:cNvPr>
          <p:cNvSpPr>
            <a:spLocks noGrp="1"/>
          </p:cNvSpPr>
          <p:nvPr>
            <p:ph type="dt" sz="half" idx="10"/>
          </p:nvPr>
        </p:nvSpPr>
        <p:spPr/>
        <p:txBody>
          <a:bodyPr/>
          <a:lstStyle/>
          <a:p>
            <a:fld id="{82728B9E-E690-4121-8A9F-06C3CA79B655}" type="datetime1">
              <a:rPr lang="cs-CZ" smtClean="0"/>
              <a:t>13.05.2026</a:t>
            </a:fld>
            <a:endParaRPr lang="cs-CZ"/>
          </a:p>
        </p:txBody>
      </p:sp>
      <p:sp>
        <p:nvSpPr>
          <p:cNvPr id="6" name="Zástupný symbol pro zápatí 5">
            <a:extLst>
              <a:ext uri="{FF2B5EF4-FFF2-40B4-BE49-F238E27FC236}">
                <a16:creationId xmlns:a16="http://schemas.microsoft.com/office/drawing/2014/main" id="{E8F766C6-AB0B-E5B6-4BDB-C25BC5285064}"/>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3519C1A0-19AD-F3C6-3A5A-97C23A3EC480}"/>
              </a:ext>
            </a:extLst>
          </p:cNvPr>
          <p:cNvSpPr>
            <a:spLocks noGrp="1"/>
          </p:cNvSpPr>
          <p:nvPr>
            <p:ph type="sldNum" sz="quarter" idx="12"/>
          </p:nvPr>
        </p:nvSpPr>
        <p:spPr/>
        <p:txBody>
          <a:bodyPr/>
          <a:lstStyle/>
          <a:p>
            <a:fld id="{80791E27-3217-7348-BE48-11200FDBA5E1}" type="slidenum">
              <a:rPr lang="cs-CZ" smtClean="0"/>
              <a:t>‹#›</a:t>
            </a:fld>
            <a:endParaRPr lang="cs-CZ"/>
          </a:p>
        </p:txBody>
      </p:sp>
    </p:spTree>
    <p:extLst>
      <p:ext uri="{BB962C8B-B14F-4D97-AF65-F5344CB8AC3E}">
        <p14:creationId xmlns:p14="http://schemas.microsoft.com/office/powerpoint/2010/main" val="2737910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650B3E-FB60-D8D9-D2E4-7419179BA99A}"/>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92026395-6B30-7D0A-931E-E304CB2A58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24946347-B796-8075-784F-822B097F71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D3575447-10A8-9D6B-F520-470AEEE313E5}"/>
              </a:ext>
            </a:extLst>
          </p:cNvPr>
          <p:cNvSpPr>
            <a:spLocks noGrp="1"/>
          </p:cNvSpPr>
          <p:nvPr>
            <p:ph type="dt" sz="half" idx="10"/>
          </p:nvPr>
        </p:nvSpPr>
        <p:spPr/>
        <p:txBody>
          <a:bodyPr/>
          <a:lstStyle/>
          <a:p>
            <a:fld id="{114567DC-033B-4B02-B96B-CA6A8889AC41}" type="datetime1">
              <a:rPr lang="cs-CZ" smtClean="0"/>
              <a:t>13.05.2026</a:t>
            </a:fld>
            <a:endParaRPr lang="cs-CZ"/>
          </a:p>
        </p:txBody>
      </p:sp>
      <p:sp>
        <p:nvSpPr>
          <p:cNvPr id="6" name="Zástupný symbol pro zápatí 5">
            <a:extLst>
              <a:ext uri="{FF2B5EF4-FFF2-40B4-BE49-F238E27FC236}">
                <a16:creationId xmlns:a16="http://schemas.microsoft.com/office/drawing/2014/main" id="{300AF008-1678-6516-8685-3A08E65C0831}"/>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B0D96B2A-4B8D-2AEC-EDE5-1A24D2702E7E}"/>
              </a:ext>
            </a:extLst>
          </p:cNvPr>
          <p:cNvSpPr>
            <a:spLocks noGrp="1"/>
          </p:cNvSpPr>
          <p:nvPr>
            <p:ph type="sldNum" sz="quarter" idx="12"/>
          </p:nvPr>
        </p:nvSpPr>
        <p:spPr/>
        <p:txBody>
          <a:bodyPr/>
          <a:lstStyle/>
          <a:p>
            <a:fld id="{80791E27-3217-7348-BE48-11200FDBA5E1}" type="slidenum">
              <a:rPr lang="cs-CZ" smtClean="0"/>
              <a:t>‹#›</a:t>
            </a:fld>
            <a:endParaRPr lang="cs-CZ"/>
          </a:p>
        </p:txBody>
      </p:sp>
    </p:spTree>
    <p:extLst>
      <p:ext uri="{BB962C8B-B14F-4D97-AF65-F5344CB8AC3E}">
        <p14:creationId xmlns:p14="http://schemas.microsoft.com/office/powerpoint/2010/main" val="2339936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3640ACB3-851B-674A-2310-9CA2B5EC65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C9D93CE2-8350-B27A-C086-BBBCF85E5E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9306035-BFCC-8400-4ABD-88B83C034A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2BC4829-F657-440D-AA56-70B72298DF66}" type="datetime1">
              <a:rPr lang="cs-CZ" smtClean="0"/>
              <a:t>13.05.2026</a:t>
            </a:fld>
            <a:endParaRPr lang="cs-CZ"/>
          </a:p>
        </p:txBody>
      </p:sp>
      <p:sp>
        <p:nvSpPr>
          <p:cNvPr id="5" name="Zástupný symbol pro zápatí 4">
            <a:extLst>
              <a:ext uri="{FF2B5EF4-FFF2-40B4-BE49-F238E27FC236}">
                <a16:creationId xmlns:a16="http://schemas.microsoft.com/office/drawing/2014/main" id="{02681EE8-75DB-1569-97AD-5CE74F5AFE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cs-CZ"/>
          </a:p>
        </p:txBody>
      </p:sp>
      <p:sp>
        <p:nvSpPr>
          <p:cNvPr id="6" name="Zástupný symbol pro číslo snímku 5">
            <a:extLst>
              <a:ext uri="{FF2B5EF4-FFF2-40B4-BE49-F238E27FC236}">
                <a16:creationId xmlns:a16="http://schemas.microsoft.com/office/drawing/2014/main" id="{86CDBAAD-89DE-F0CD-6A64-70E8491612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0791E27-3217-7348-BE48-11200FDBA5E1}" type="slidenum">
              <a:rPr lang="cs-CZ" smtClean="0"/>
              <a:t>‹#›</a:t>
            </a:fld>
            <a:endParaRPr lang="cs-CZ"/>
          </a:p>
        </p:txBody>
      </p:sp>
    </p:spTree>
    <p:extLst>
      <p:ext uri="{BB962C8B-B14F-4D97-AF65-F5344CB8AC3E}">
        <p14:creationId xmlns:p14="http://schemas.microsoft.com/office/powerpoint/2010/main" val="15066283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22.jpeg"/><Relationship Id="rId4" Type="http://schemas.openxmlformats.org/officeDocument/2006/relationships/image" Target="../media/image21.e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4.jpeg"/><Relationship Id="rId4" Type="http://schemas.openxmlformats.org/officeDocument/2006/relationships/image" Target="../media/image23.e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6.jpeg"/><Relationship Id="rId4" Type="http://schemas.openxmlformats.org/officeDocument/2006/relationships/image" Target="../media/image25.e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emf"/></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oleObject" Target="../embeddings/oleObject6.bin"/><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image" Target="../media/image2.wmf"/><Relationship Id="rId7" Type="http://schemas.openxmlformats.org/officeDocument/2006/relationships/image" Target="../media/image6.wmf"/><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5.wmf"/><Relationship Id="rId5" Type="http://schemas.openxmlformats.org/officeDocument/2006/relationships/image" Target="../media/image4.wmf"/><Relationship Id="rId10" Type="http://schemas.openxmlformats.org/officeDocument/2006/relationships/image" Target="../media/image9.wmf"/><Relationship Id="rId4" Type="http://schemas.openxmlformats.org/officeDocument/2006/relationships/image" Target="../media/image3.wmf"/><Relationship Id="rId9" Type="http://schemas.openxmlformats.org/officeDocument/2006/relationships/image" Target="../media/image8.wmf"/></Relationships>
</file>

<file path=ppt/slides/_rels/slide2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oleObject" Target="../embeddings/oleObject7.bin"/><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oleObject" Target="../embeddings/oleObject8.bin"/><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oleObject" Target="../embeddings/oleObject9.bin"/><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41.emf"/><Relationship Id="rId7" Type="http://schemas.openxmlformats.org/officeDocument/2006/relationships/image" Target="../media/image45.jpeg"/><Relationship Id="rId2" Type="http://schemas.openxmlformats.org/officeDocument/2006/relationships/oleObject" Target="../embeddings/oleObject11.bin"/><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diagramLayout" Target="../diagrams/layout2.xml"/><Relationship Id="rId7" Type="http://schemas.openxmlformats.org/officeDocument/2006/relationships/image" Target="../media/image48.jpe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11" Type="http://schemas.openxmlformats.org/officeDocument/2006/relationships/chart" Target="../charts/chart7.xml"/><Relationship Id="rId5" Type="http://schemas.openxmlformats.org/officeDocument/2006/relationships/diagramColors" Target="../diagrams/colors2.xml"/><Relationship Id="rId10" Type="http://schemas.openxmlformats.org/officeDocument/2006/relationships/image" Target="../media/image51.emf"/><Relationship Id="rId4" Type="http://schemas.openxmlformats.org/officeDocument/2006/relationships/diagramQuickStyle" Target="../diagrams/quickStyle2.xml"/><Relationship Id="rId9" Type="http://schemas.openxmlformats.org/officeDocument/2006/relationships/image" Target="../media/image50.emf"/></Relationships>
</file>

<file path=ppt/slides/_rels/slide3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12">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Video 30" descr="Vodní láhve">
            <a:extLst>
              <a:ext uri="{FF2B5EF4-FFF2-40B4-BE49-F238E27FC236}">
                <a16:creationId xmlns:a16="http://schemas.microsoft.com/office/drawing/2014/main" id="{EA1B53A9-2906-5705-5CA6-C6C06A783A58}"/>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r="1" b="285"/>
          <a:stretch>
            <a:fillRect/>
          </a:stretch>
        </p:blipFill>
        <p:spPr>
          <a:xfrm>
            <a:off x="-3047" y="10"/>
            <a:ext cx="12191999" cy="6857990"/>
          </a:xfrm>
          <a:prstGeom prst="rect">
            <a:avLst/>
          </a:prstGeom>
        </p:spPr>
      </p:pic>
      <p:sp>
        <p:nvSpPr>
          <p:cNvPr id="32" name="Rectangle 14">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Nadpis 5">
            <a:extLst>
              <a:ext uri="{FF2B5EF4-FFF2-40B4-BE49-F238E27FC236}">
                <a16:creationId xmlns:a16="http://schemas.microsoft.com/office/drawing/2014/main" id="{9E63D38A-71ED-C44D-BA65-D02EFB2E4CE9}"/>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cs-CZ" sz="5200">
                <a:solidFill>
                  <a:srgbClr val="FFFFFF"/>
                </a:solidFill>
              </a:rPr>
              <a:t>Recyklace plastů z pohledu životního cyklu - limity a výzvy</a:t>
            </a:r>
          </a:p>
        </p:txBody>
      </p:sp>
      <p:sp>
        <p:nvSpPr>
          <p:cNvPr id="7" name="Podnadpis 6">
            <a:extLst>
              <a:ext uri="{FF2B5EF4-FFF2-40B4-BE49-F238E27FC236}">
                <a16:creationId xmlns:a16="http://schemas.microsoft.com/office/drawing/2014/main" id="{1DD6A95E-214F-4174-E84D-4E62823A435C}"/>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cs-CZ" dirty="0">
                <a:solidFill>
                  <a:srgbClr val="FFFFFF"/>
                </a:solidFill>
              </a:rPr>
              <a:t>Vladimír Kočí</a:t>
            </a:r>
          </a:p>
        </p:txBody>
      </p:sp>
      <p:sp>
        <p:nvSpPr>
          <p:cNvPr id="5" name="Zástupný symbol pro číslo snímku 4">
            <a:extLst>
              <a:ext uri="{FF2B5EF4-FFF2-40B4-BE49-F238E27FC236}">
                <a16:creationId xmlns:a16="http://schemas.microsoft.com/office/drawing/2014/main" id="{3906DE9E-CB40-2992-D406-9198074404F3}"/>
              </a:ext>
            </a:extLst>
          </p:cNvPr>
          <p:cNvSpPr>
            <a:spLocks noGrp="1"/>
          </p:cNvSpPr>
          <p:nvPr>
            <p:ph type="sldNum" sz="quarter" idx="12"/>
          </p:nvPr>
        </p:nvSpPr>
        <p:spPr>
          <a:xfrm>
            <a:off x="8610600" y="6356350"/>
            <a:ext cx="2743200" cy="365125"/>
          </a:xfrm>
        </p:spPr>
        <p:txBody>
          <a:bodyPr>
            <a:normAutofit/>
          </a:bodyPr>
          <a:lstStyle/>
          <a:p>
            <a:pPr>
              <a:spcAft>
                <a:spcPts val="600"/>
              </a:spcAft>
            </a:pPr>
            <a:fld id="{80791E27-3217-7348-BE48-11200FDBA5E1}" type="slidenum">
              <a:rPr lang="cs-CZ">
                <a:solidFill>
                  <a:srgbClr val="FFFFFF"/>
                </a:solidFill>
              </a:rPr>
              <a:pPr>
                <a:spcAft>
                  <a:spcPts val="600"/>
                </a:spcAft>
              </a:pPr>
              <a:t>1</a:t>
            </a:fld>
            <a:endParaRPr lang="cs-CZ">
              <a:solidFill>
                <a:srgbClr val="FFFFFF"/>
              </a:solidFill>
            </a:endParaRPr>
          </a:p>
        </p:txBody>
      </p:sp>
    </p:spTree>
    <p:extLst>
      <p:ext uri="{BB962C8B-B14F-4D97-AF65-F5344CB8AC3E}">
        <p14:creationId xmlns:p14="http://schemas.microsoft.com/office/powerpoint/2010/main" val="3554155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8"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1"/>
                                        </p:tgtEl>
                                      </p:cBhvr>
                                    </p:cmd>
                                  </p:childTnLst>
                                </p:cTn>
                              </p:par>
                            </p:childTnLst>
                          </p:cTn>
                        </p:par>
                      </p:childTnLst>
                    </p:cTn>
                  </p:par>
                </p:childTnLst>
              </p:cTn>
              <p:nextCondLst>
                <p:cond evt="onClick" delay="0">
                  <p:tgtEl>
                    <p:spTgt spid="31"/>
                  </p:tgtEl>
                </p:cond>
              </p:nextCondLst>
            </p:seq>
            <p:video>
              <p:cMediaNode mute="1">
                <p:cTn id="12" repeatCount="indefinite" fill="hold" display="0">
                  <p:stCondLst>
                    <p:cond delay="indefinite"/>
                  </p:stCondLst>
                </p:cTn>
                <p:tgtEl>
                  <p:spTgt spid="31"/>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a:t>Humánní toxicita</a:t>
            </a:r>
            <a:endParaRPr lang="cs-CZ" dirty="0"/>
          </a:p>
        </p:txBody>
      </p:sp>
      <p:sp>
        <p:nvSpPr>
          <p:cNvPr id="3" name="Zástupný symbol pro číslo snímku 2"/>
          <p:cNvSpPr>
            <a:spLocks noGrp="1"/>
          </p:cNvSpPr>
          <p:nvPr>
            <p:ph type="sldNum" sz="quarter" idx="12"/>
          </p:nvPr>
        </p:nvSpPr>
        <p:spPr/>
        <p:txBody>
          <a:bodyPr/>
          <a:lstStyle/>
          <a:p>
            <a:pPr>
              <a:defRPr/>
            </a:pPr>
            <a:fld id="{9AFF2DF2-8CDE-4734-A691-897877D675FC}" type="slidenum">
              <a:rPr lang="cs-CZ" altLang="en-US" smtClean="0"/>
              <a:pPr>
                <a:defRPr/>
              </a:pPr>
              <a:t>10</a:t>
            </a:fld>
            <a:endParaRPr lang="cs-CZ" altLang="en-US"/>
          </a:p>
        </p:txBody>
      </p:sp>
      <p:pic>
        <p:nvPicPr>
          <p:cNvPr id="36867" name="Picture 3" descr="C:\Users\kociv\Pictures\stezka\05_toxi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989639" y="855925"/>
            <a:ext cx="4754562" cy="21774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kociv\Pictures\stezka\05_toxi1.jpg">
            <a:extLst>
              <a:ext uri="{FF2B5EF4-FFF2-40B4-BE49-F238E27FC236}">
                <a16:creationId xmlns:a16="http://schemas.microsoft.com/office/drawing/2014/main" id="{79C31DA4-BE4D-44D0-AC68-061CFB27AAC0}"/>
              </a:ext>
            </a:extLst>
          </p:cNvPr>
          <p:cNvPicPr>
            <a:picLocks noGrp="1" noChangeAspect="1" noChangeArrowheads="1"/>
          </p:cNvPicPr>
          <p:nvPr>
            <p:ph sz="half" idx="1"/>
          </p:nvPr>
        </p:nvPicPr>
        <p:blipFill>
          <a:blip r:embed="rId3" cstate="email">
            <a:extLst>
              <a:ext uri="{28A0092B-C50C-407E-A947-70E740481C1C}">
                <a14:useLocalDpi xmlns:a14="http://schemas.microsoft.com/office/drawing/2010/main"/>
              </a:ext>
            </a:extLst>
          </a:blip>
          <a:srcRect/>
          <a:stretch>
            <a:fillRect/>
          </a:stretch>
        </p:blipFill>
        <p:spPr bwMode="auto">
          <a:xfrm>
            <a:off x="1023938" y="3213736"/>
            <a:ext cx="4754562" cy="21672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kociv\Pictures\stezka\05_toxi3.jpg">
            <a:extLst>
              <a:ext uri="{FF2B5EF4-FFF2-40B4-BE49-F238E27FC236}">
                <a16:creationId xmlns:a16="http://schemas.microsoft.com/office/drawing/2014/main" id="{0BCB0D99-A909-43E1-B971-3BE64D8A0316}"/>
              </a:ext>
            </a:extLst>
          </p:cNvPr>
          <p:cNvPicPr>
            <a:picLocks noGrp="1" noChangeAspect="1" noChangeArrowheads="1"/>
          </p:cNvPicPr>
          <p:nvPr>
            <p:ph sz="half" idx="2"/>
          </p:nvPr>
        </p:nvPicPr>
        <p:blipFill>
          <a:blip r:embed="rId4" cstate="email">
            <a:extLst>
              <a:ext uri="{28A0092B-C50C-407E-A947-70E740481C1C}">
                <a14:useLocalDpi xmlns:a14="http://schemas.microsoft.com/office/drawing/2010/main"/>
              </a:ext>
            </a:extLst>
          </a:blip>
          <a:srcRect/>
          <a:stretch>
            <a:fillRect/>
          </a:stretch>
        </p:blipFill>
        <p:spPr bwMode="auto">
          <a:xfrm>
            <a:off x="5989638" y="3209299"/>
            <a:ext cx="4754562" cy="2176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154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Ekotoxicita</a:t>
            </a:r>
            <a:endParaRPr lang="cs-CZ" dirty="0"/>
          </a:p>
        </p:txBody>
      </p:sp>
      <p:sp>
        <p:nvSpPr>
          <p:cNvPr id="3" name="Zástupný symbol pro obsah 2"/>
          <p:cNvSpPr>
            <a:spLocks noGrp="1"/>
          </p:cNvSpPr>
          <p:nvPr>
            <p:ph sz="half" idx="1"/>
          </p:nvPr>
        </p:nvSpPr>
        <p:spPr/>
        <p:txBody>
          <a:bodyPr/>
          <a:lstStyle/>
          <a:p>
            <a:r>
              <a:rPr lang="cs-CZ" dirty="0"/>
              <a:t>Jedy jsou různé</a:t>
            </a:r>
          </a:p>
          <a:p>
            <a:r>
              <a:rPr lang="cs-CZ" dirty="0"/>
              <a:t>Působí různým způsobem</a:t>
            </a:r>
          </a:p>
          <a:p>
            <a:r>
              <a:rPr lang="cs-CZ" dirty="0"/>
              <a:t>Na různé organismy</a:t>
            </a:r>
          </a:p>
          <a:p>
            <a:r>
              <a:rPr lang="cs-CZ" dirty="0"/>
              <a:t>Jsou v prostředí různě perzistentní</a:t>
            </a:r>
          </a:p>
        </p:txBody>
      </p:sp>
      <p:sp>
        <p:nvSpPr>
          <p:cNvPr id="4" name="Zástupný symbol pro číslo snímku 3"/>
          <p:cNvSpPr>
            <a:spLocks noGrp="1"/>
          </p:cNvSpPr>
          <p:nvPr>
            <p:ph type="sldNum" sz="quarter" idx="12"/>
          </p:nvPr>
        </p:nvSpPr>
        <p:spPr/>
        <p:txBody>
          <a:bodyPr/>
          <a:lstStyle/>
          <a:p>
            <a:pPr>
              <a:defRPr/>
            </a:pPr>
            <a:fld id="{9AFF2DF2-8CDE-4734-A691-897877D675FC}" type="slidenum">
              <a:rPr lang="cs-CZ" altLang="en-US" smtClean="0"/>
              <a:pPr>
                <a:defRPr/>
              </a:pPr>
              <a:t>11</a:t>
            </a:fld>
            <a:endParaRPr lang="cs-CZ" altLang="en-US"/>
          </a:p>
        </p:txBody>
      </p:sp>
      <p:pic>
        <p:nvPicPr>
          <p:cNvPr id="7" name="Picture 2">
            <a:extLst>
              <a:ext uri="{FF2B5EF4-FFF2-40B4-BE49-F238E27FC236}">
                <a16:creationId xmlns:a16="http://schemas.microsoft.com/office/drawing/2014/main" id="{6F8FD5B4-266D-4CF4-96AA-419493A4B3E4}"/>
              </a:ext>
            </a:extLst>
          </p:cNvPr>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6412995" y="432954"/>
            <a:ext cx="4075046" cy="5839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8918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normAutofit/>
          </a:bodyPr>
          <a:lstStyle/>
          <a:p>
            <a:r>
              <a:rPr lang="cs-CZ" dirty="0"/>
              <a:t>Kdy výrobky škodí?</a:t>
            </a:r>
            <a:br>
              <a:rPr lang="cs-CZ" dirty="0"/>
            </a:br>
            <a:r>
              <a:rPr lang="cs-CZ" dirty="0"/>
              <a:t>Např.: Jednorázový obal</a:t>
            </a:r>
          </a:p>
        </p:txBody>
      </p:sp>
      <p:graphicFrame>
        <p:nvGraphicFramePr>
          <p:cNvPr id="2050" name="Object 3"/>
          <p:cNvGraphicFramePr>
            <a:graphicFrameLocks noGrp="1" noChangeAspect="1"/>
          </p:cNvGraphicFramePr>
          <p:nvPr>
            <p:ph sz="half" idx="1"/>
            <p:extLst>
              <p:ext uri="{D42A27DB-BD31-4B8C-83A1-F6EECF244321}">
                <p14:modId xmlns:p14="http://schemas.microsoft.com/office/powerpoint/2010/main" val="1259974298"/>
              </p:ext>
            </p:extLst>
          </p:nvPr>
        </p:nvGraphicFramePr>
        <p:xfrm>
          <a:off x="982408" y="2254251"/>
          <a:ext cx="5563648" cy="3141662"/>
        </p:xfrm>
        <a:graphic>
          <a:graphicData uri="http://schemas.openxmlformats.org/presentationml/2006/ole">
            <mc:AlternateContent xmlns:mc="http://schemas.openxmlformats.org/markup-compatibility/2006">
              <mc:Choice xmlns:v="urn:schemas-microsoft-com:vml" Requires="v">
                <p:oleObj name="Graf" r:id="rId3" imgW="3829126" imgH="2162102" progId="MSGraph.Chart.8">
                  <p:embed followColorScheme="full"/>
                </p:oleObj>
              </mc:Choice>
              <mc:Fallback>
                <p:oleObj name="Graf" r:id="rId3" imgW="3829126" imgH="2162102" progId="MSGraph.Chart.8">
                  <p:embed followColorScheme="full"/>
                  <p:pic>
                    <p:nvPicPr>
                      <p:cNvPr id="2050" name="Object 3"/>
                      <p:cNvPicPr>
                        <a:picLocks noChangeAspect="1" noChangeArrowheads="1"/>
                      </p:cNvPicPr>
                      <p:nvPr/>
                    </p:nvPicPr>
                    <p:blipFill>
                      <a:blip r:embed="rId4"/>
                      <a:srcRect/>
                      <a:stretch>
                        <a:fillRect/>
                      </a:stretch>
                    </p:blipFill>
                    <p:spPr bwMode="auto">
                      <a:xfrm>
                        <a:off x="982408" y="2254251"/>
                        <a:ext cx="5563648" cy="3141662"/>
                      </a:xfrm>
                      <a:prstGeom prst="rect">
                        <a:avLst/>
                      </a:prstGeom>
                      <a:noFill/>
                    </p:spPr>
                  </p:pic>
                </p:oleObj>
              </mc:Fallback>
            </mc:AlternateContent>
          </a:graphicData>
        </a:graphic>
      </p:graphicFrame>
      <p:sp>
        <p:nvSpPr>
          <p:cNvPr id="4" name="Zástupný symbol pro číslo snímku 3"/>
          <p:cNvSpPr>
            <a:spLocks noGrp="1"/>
          </p:cNvSpPr>
          <p:nvPr>
            <p:ph type="sldNum" sz="quarter" idx="12"/>
          </p:nvPr>
        </p:nvSpPr>
        <p:spPr/>
        <p:txBody>
          <a:bodyPr/>
          <a:lstStyle/>
          <a:p>
            <a:fld id="{69F2526B-1D71-4DE1-AF81-CA1CDBCCB136}" type="slidenum">
              <a:rPr lang="cs-CZ" altLang="en-US" smtClean="0"/>
              <a:pPr/>
              <a:t>12</a:t>
            </a:fld>
            <a:endParaRPr lang="cs-CZ" altLang="en-US"/>
          </a:p>
        </p:txBody>
      </p:sp>
      <p:pic>
        <p:nvPicPr>
          <p:cNvPr id="3" name="Picture 17" descr="Rychlé Občerstvení, Salát, Dokončení Salát">
            <a:extLst>
              <a:ext uri="{FF2B5EF4-FFF2-40B4-BE49-F238E27FC236}">
                <a16:creationId xmlns:a16="http://schemas.microsoft.com/office/drawing/2014/main" id="{C46DCC2F-614B-4761-A4E8-3417A3A69DC2}"/>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6780724" y="1825625"/>
            <a:ext cx="3964552" cy="43513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normAutofit/>
          </a:bodyPr>
          <a:lstStyle/>
          <a:p>
            <a:r>
              <a:rPr lang="cs-CZ" dirty="0"/>
              <a:t>Kdy výrobky škodí?</a:t>
            </a:r>
            <a:br>
              <a:rPr lang="cs-CZ" dirty="0"/>
            </a:br>
            <a:r>
              <a:rPr lang="cs-CZ" dirty="0"/>
              <a:t>Např.: Notebook; papírové výrobky</a:t>
            </a:r>
          </a:p>
        </p:txBody>
      </p:sp>
      <p:graphicFrame>
        <p:nvGraphicFramePr>
          <p:cNvPr id="3074" name="Object 3"/>
          <p:cNvGraphicFramePr>
            <a:graphicFrameLocks noGrp="1" noChangeAspect="1"/>
          </p:cNvGraphicFramePr>
          <p:nvPr>
            <p:ph sz="half" idx="1"/>
            <p:extLst>
              <p:ext uri="{D42A27DB-BD31-4B8C-83A1-F6EECF244321}">
                <p14:modId xmlns:p14="http://schemas.microsoft.com/office/powerpoint/2010/main" val="4290109315"/>
              </p:ext>
            </p:extLst>
          </p:nvPr>
        </p:nvGraphicFramePr>
        <p:xfrm>
          <a:off x="1016000" y="2347327"/>
          <a:ext cx="4850606" cy="2739024"/>
        </p:xfrm>
        <a:graphic>
          <a:graphicData uri="http://schemas.openxmlformats.org/presentationml/2006/ole">
            <mc:AlternateContent xmlns:mc="http://schemas.openxmlformats.org/markup-compatibility/2006">
              <mc:Choice xmlns:v="urn:schemas-microsoft-com:vml" Requires="v">
                <p:oleObj name="Graf" r:id="rId3" imgW="3829126" imgH="2162102" progId="MSGraph.Chart.8">
                  <p:embed followColorScheme="full"/>
                </p:oleObj>
              </mc:Choice>
              <mc:Fallback>
                <p:oleObj name="Graf" r:id="rId3" imgW="3829126" imgH="2162102" progId="MSGraph.Chart.8">
                  <p:embed followColorScheme="full"/>
                  <p:pic>
                    <p:nvPicPr>
                      <p:cNvPr id="3074" name="Object 3"/>
                      <p:cNvPicPr>
                        <a:picLocks noChangeAspect="1" noChangeArrowheads="1"/>
                      </p:cNvPicPr>
                      <p:nvPr/>
                    </p:nvPicPr>
                    <p:blipFill>
                      <a:blip r:embed="rId4"/>
                      <a:srcRect/>
                      <a:stretch>
                        <a:fillRect/>
                      </a:stretch>
                    </p:blipFill>
                    <p:spPr bwMode="auto">
                      <a:xfrm>
                        <a:off x="1016000" y="2347327"/>
                        <a:ext cx="4850606" cy="2739024"/>
                      </a:xfrm>
                      <a:prstGeom prst="rect">
                        <a:avLst/>
                      </a:prstGeom>
                      <a:noFill/>
                    </p:spPr>
                  </p:pic>
                </p:oleObj>
              </mc:Fallback>
            </mc:AlternateContent>
          </a:graphicData>
        </a:graphic>
      </p:graphicFrame>
      <p:sp>
        <p:nvSpPr>
          <p:cNvPr id="4" name="Zástupný symbol pro číslo snímku 3"/>
          <p:cNvSpPr>
            <a:spLocks noGrp="1"/>
          </p:cNvSpPr>
          <p:nvPr>
            <p:ph type="sldNum" sz="quarter" idx="12"/>
          </p:nvPr>
        </p:nvSpPr>
        <p:spPr/>
        <p:txBody>
          <a:bodyPr/>
          <a:lstStyle/>
          <a:p>
            <a:fld id="{69F2526B-1D71-4DE1-AF81-CA1CDBCCB136}" type="slidenum">
              <a:rPr lang="cs-CZ" altLang="en-US" smtClean="0"/>
              <a:pPr/>
              <a:t>13</a:t>
            </a:fld>
            <a:endParaRPr lang="cs-CZ" altLang="en-US"/>
          </a:p>
        </p:txBody>
      </p:sp>
      <p:pic>
        <p:nvPicPr>
          <p:cNvPr id="3" name="Picture 17" descr="Domácí Kancelář, Pracovní Stanice, Kancelář, Podnikání">
            <a:extLst>
              <a:ext uri="{FF2B5EF4-FFF2-40B4-BE49-F238E27FC236}">
                <a16:creationId xmlns:a16="http://schemas.microsoft.com/office/drawing/2014/main" id="{DB74E75E-8314-4C58-9967-C79DAF53A6F3}"/>
              </a:ext>
            </a:extLst>
          </p:cNvPr>
          <p:cNvPicPr>
            <a:picLocks noGrp="1" noChangeAspect="1" noChangeArrowheads="1"/>
          </p:cNvPicPr>
          <p:nvPr>
            <p:ph sz="half" idx="2"/>
          </p:nvPr>
        </p:nvPicPr>
        <p:blipFill>
          <a:blip r:embed="rId5" cstate="print">
            <a:extLst>
              <a:ext uri="{28A0092B-C50C-407E-A947-70E740481C1C}">
                <a14:useLocalDpi xmlns:a14="http://schemas.microsoft.com/office/drawing/2010/main" val="0"/>
              </a:ext>
            </a:extLst>
          </a:blip>
          <a:srcRect/>
          <a:stretch>
            <a:fillRect/>
          </a:stretch>
        </p:blipFill>
        <p:spPr bwMode="auto">
          <a:xfrm>
            <a:off x="6172200" y="2274094"/>
            <a:ext cx="5181600" cy="3454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normAutofit/>
          </a:bodyPr>
          <a:lstStyle/>
          <a:p>
            <a:r>
              <a:rPr lang="cs-CZ" dirty="0"/>
              <a:t>Kdy výrobky škodí?</a:t>
            </a:r>
            <a:br>
              <a:rPr lang="cs-CZ" dirty="0"/>
            </a:br>
            <a:r>
              <a:rPr lang="cs-CZ" dirty="0"/>
              <a:t>Např.: Automobily; přístroje; budovy</a:t>
            </a:r>
          </a:p>
        </p:txBody>
      </p:sp>
      <p:graphicFrame>
        <p:nvGraphicFramePr>
          <p:cNvPr id="4098" name="Object 3"/>
          <p:cNvGraphicFramePr>
            <a:graphicFrameLocks noGrp="1" noChangeAspect="1"/>
          </p:cNvGraphicFramePr>
          <p:nvPr>
            <p:ph sz="half" idx="1"/>
            <p:extLst>
              <p:ext uri="{D42A27DB-BD31-4B8C-83A1-F6EECF244321}">
                <p14:modId xmlns:p14="http://schemas.microsoft.com/office/powerpoint/2010/main" val="2773312064"/>
              </p:ext>
            </p:extLst>
          </p:nvPr>
        </p:nvGraphicFramePr>
        <p:xfrm>
          <a:off x="645130" y="2425700"/>
          <a:ext cx="4919851" cy="2778125"/>
        </p:xfrm>
        <a:graphic>
          <a:graphicData uri="http://schemas.openxmlformats.org/presentationml/2006/ole">
            <mc:AlternateContent xmlns:mc="http://schemas.openxmlformats.org/markup-compatibility/2006">
              <mc:Choice xmlns:v="urn:schemas-microsoft-com:vml" Requires="v">
                <p:oleObj name="Graf" r:id="rId3" imgW="3829126" imgH="2162102" progId="MSGraph.Chart.8">
                  <p:embed followColorScheme="full"/>
                </p:oleObj>
              </mc:Choice>
              <mc:Fallback>
                <p:oleObj name="Graf" r:id="rId3" imgW="3829126" imgH="2162102" progId="MSGraph.Chart.8">
                  <p:embed followColorScheme="full"/>
                  <p:pic>
                    <p:nvPicPr>
                      <p:cNvPr id="4098" name="Object 3"/>
                      <p:cNvPicPr>
                        <a:picLocks noChangeAspect="1" noChangeArrowheads="1"/>
                      </p:cNvPicPr>
                      <p:nvPr/>
                    </p:nvPicPr>
                    <p:blipFill>
                      <a:blip r:embed="rId4"/>
                      <a:srcRect/>
                      <a:stretch>
                        <a:fillRect/>
                      </a:stretch>
                    </p:blipFill>
                    <p:spPr bwMode="auto">
                      <a:xfrm>
                        <a:off x="645130" y="2425700"/>
                        <a:ext cx="4919851" cy="2778125"/>
                      </a:xfrm>
                      <a:prstGeom prst="rect">
                        <a:avLst/>
                      </a:prstGeom>
                      <a:noFill/>
                    </p:spPr>
                  </p:pic>
                </p:oleObj>
              </mc:Fallback>
            </mc:AlternateContent>
          </a:graphicData>
        </a:graphic>
      </p:graphicFrame>
      <p:sp>
        <p:nvSpPr>
          <p:cNvPr id="4" name="Zástupný symbol pro číslo snímku 3"/>
          <p:cNvSpPr>
            <a:spLocks noGrp="1"/>
          </p:cNvSpPr>
          <p:nvPr>
            <p:ph type="sldNum" sz="quarter" idx="12"/>
          </p:nvPr>
        </p:nvSpPr>
        <p:spPr/>
        <p:txBody>
          <a:bodyPr/>
          <a:lstStyle/>
          <a:p>
            <a:fld id="{69F2526B-1D71-4DE1-AF81-CA1CDBCCB136}" type="slidenum">
              <a:rPr lang="cs-CZ" altLang="en-US" smtClean="0"/>
              <a:pPr/>
              <a:t>14</a:t>
            </a:fld>
            <a:endParaRPr lang="cs-CZ" altLang="en-US"/>
          </a:p>
        </p:txBody>
      </p:sp>
      <p:pic>
        <p:nvPicPr>
          <p:cNvPr id="3" name="Picture 17" descr="Auto, Automobil, Rychlost, Rychlý, Motor, Styl, Vozidlo">
            <a:extLst>
              <a:ext uri="{FF2B5EF4-FFF2-40B4-BE49-F238E27FC236}">
                <a16:creationId xmlns:a16="http://schemas.microsoft.com/office/drawing/2014/main" id="{F5913774-8019-4D51-8C7E-069B9A64AE78}"/>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flipH="1">
            <a:off x="6172200" y="2711291"/>
            <a:ext cx="5181600" cy="25800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normAutofit/>
          </a:bodyPr>
          <a:lstStyle/>
          <a:p>
            <a:r>
              <a:rPr lang="cs-CZ" sz="3200" dirty="0"/>
              <a:t>Kdy výrobky škodí? </a:t>
            </a:r>
            <a:br>
              <a:rPr lang="cs-CZ" sz="3200" dirty="0"/>
            </a:br>
            <a:r>
              <a:rPr lang="cs-CZ" sz="3200" dirty="0"/>
              <a:t>Např.: Jednorázové pleny</a:t>
            </a:r>
          </a:p>
        </p:txBody>
      </p:sp>
      <p:graphicFrame>
        <p:nvGraphicFramePr>
          <p:cNvPr id="5122" name="Object 3"/>
          <p:cNvGraphicFramePr>
            <a:graphicFrameLocks noGrp="1" noChangeAspect="1"/>
          </p:cNvGraphicFramePr>
          <p:nvPr>
            <p:ph sz="half" idx="1"/>
            <p:extLst>
              <p:ext uri="{D42A27DB-BD31-4B8C-83A1-F6EECF244321}">
                <p14:modId xmlns:p14="http://schemas.microsoft.com/office/powerpoint/2010/main" val="3015798700"/>
              </p:ext>
            </p:extLst>
          </p:nvPr>
        </p:nvGraphicFramePr>
        <p:xfrm>
          <a:off x="447674" y="1690688"/>
          <a:ext cx="6665695" cy="3763962"/>
        </p:xfrm>
        <a:graphic>
          <a:graphicData uri="http://schemas.openxmlformats.org/presentationml/2006/ole">
            <mc:AlternateContent xmlns:mc="http://schemas.openxmlformats.org/markup-compatibility/2006">
              <mc:Choice xmlns:v="urn:schemas-microsoft-com:vml" Requires="v">
                <p:oleObj name="Graf" r:id="rId3" imgW="3829126" imgH="2162102" progId="MSGraph.Chart.8">
                  <p:embed followColorScheme="full"/>
                </p:oleObj>
              </mc:Choice>
              <mc:Fallback>
                <p:oleObj name="Graf" r:id="rId3" imgW="3829126" imgH="2162102" progId="MSGraph.Chart.8">
                  <p:embed followColorScheme="full"/>
                  <p:pic>
                    <p:nvPicPr>
                      <p:cNvPr id="5122" name="Object 3"/>
                      <p:cNvPicPr>
                        <a:picLocks noChangeAspect="1" noChangeArrowheads="1"/>
                      </p:cNvPicPr>
                      <p:nvPr/>
                    </p:nvPicPr>
                    <p:blipFill>
                      <a:blip r:embed="rId4"/>
                      <a:srcRect/>
                      <a:stretch>
                        <a:fillRect/>
                      </a:stretch>
                    </p:blipFill>
                    <p:spPr bwMode="auto">
                      <a:xfrm>
                        <a:off x="447674" y="1690688"/>
                        <a:ext cx="6665695" cy="3763962"/>
                      </a:xfrm>
                      <a:prstGeom prst="rect">
                        <a:avLst/>
                      </a:prstGeom>
                      <a:noFill/>
                    </p:spPr>
                  </p:pic>
                </p:oleObj>
              </mc:Fallback>
            </mc:AlternateContent>
          </a:graphicData>
        </a:graphic>
      </p:graphicFrame>
      <p:sp>
        <p:nvSpPr>
          <p:cNvPr id="4" name="Zástupný symbol pro číslo snímku 3"/>
          <p:cNvSpPr>
            <a:spLocks noGrp="1"/>
          </p:cNvSpPr>
          <p:nvPr>
            <p:ph type="sldNum" sz="quarter" idx="12"/>
          </p:nvPr>
        </p:nvSpPr>
        <p:spPr/>
        <p:txBody>
          <a:bodyPr/>
          <a:lstStyle/>
          <a:p>
            <a:pPr>
              <a:defRPr/>
            </a:pPr>
            <a:fld id="{69F2526B-1D71-4DE1-AF81-CA1CDBCCB136}" type="slidenum">
              <a:rPr lang="cs-CZ" altLang="en-US" smtClean="0"/>
              <a:pPr>
                <a:defRPr/>
              </a:pPr>
              <a:t>15</a:t>
            </a:fld>
            <a:endParaRPr lang="cs-CZ" altLang="en-US"/>
          </a:p>
        </p:txBody>
      </p:sp>
      <p:pic>
        <p:nvPicPr>
          <p:cNvPr id="3" name="Picture 17" descr="Dětské Oblečení, Baby Bib, Dětské Pleny, Dětské Botičky">
            <a:extLst>
              <a:ext uri="{FF2B5EF4-FFF2-40B4-BE49-F238E27FC236}">
                <a16:creationId xmlns:a16="http://schemas.microsoft.com/office/drawing/2014/main" id="{97B3FEF8-D759-48E7-B075-4FC52E8E7451}"/>
              </a:ext>
            </a:extLst>
          </p:cNvPr>
          <p:cNvPicPr>
            <a:picLocks noGrp="1" noChangeAspect="1" noChangeArrowheads="1"/>
          </p:cNvPicPr>
          <p:nvPr>
            <p:ph sz="half" idx="2"/>
          </p:nvPr>
        </p:nvPicPr>
        <p:blipFill rotWithShape="1">
          <a:blip r:embed="rId5">
            <a:extLst>
              <a:ext uri="{28A0092B-C50C-407E-A947-70E740481C1C}">
                <a14:useLocalDpi xmlns:a14="http://schemas.microsoft.com/office/drawing/2010/main" val="0"/>
              </a:ext>
            </a:extLst>
          </a:blip>
          <a:srcRect l="33463" r="32675"/>
          <a:stretch/>
        </p:blipFill>
        <p:spPr bwMode="auto">
          <a:xfrm>
            <a:off x="7657913" y="1825625"/>
            <a:ext cx="2210174" cy="43513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cs-CZ" dirty="0"/>
              <a:t>Je lepší aby byl výrobek z plastu nebo ze dřeva?</a:t>
            </a:r>
          </a:p>
        </p:txBody>
      </p:sp>
      <p:sp>
        <p:nvSpPr>
          <p:cNvPr id="2" name="Zástupný symbol pro obsah 1">
            <a:extLst>
              <a:ext uri="{FF2B5EF4-FFF2-40B4-BE49-F238E27FC236}">
                <a16:creationId xmlns:a16="http://schemas.microsoft.com/office/drawing/2014/main" id="{B80624CE-0CBD-48BB-976C-719730F8324B}"/>
              </a:ext>
            </a:extLst>
          </p:cNvPr>
          <p:cNvSpPr>
            <a:spLocks noGrp="1"/>
          </p:cNvSpPr>
          <p:nvPr>
            <p:ph sz="half" idx="1"/>
          </p:nvPr>
        </p:nvSpPr>
        <p:spPr>
          <a:xfrm>
            <a:off x="1024127" y="2286000"/>
            <a:ext cx="4135769" cy="4023360"/>
          </a:xfrm>
        </p:spPr>
        <p:txBody>
          <a:bodyPr>
            <a:normAutofit/>
          </a:bodyPr>
          <a:lstStyle/>
          <a:p>
            <a:r>
              <a:rPr lang="cs-CZ" sz="2000" dirty="0"/>
              <a:t>Nejde o to z čeho je výrobek vyroben, ale který z nich bude mít pro naplnění spotřebitelské funkce menší environmentální dopady.</a:t>
            </a:r>
          </a:p>
          <a:p>
            <a:r>
              <a:rPr lang="cs-CZ" sz="2000" dirty="0"/>
              <a:t>Tím, že zvolím dřevěný, spotřebuji třeba více paliva a pod...</a:t>
            </a:r>
          </a:p>
          <a:p>
            <a:endParaRPr lang="cs-CZ" sz="2000" dirty="0"/>
          </a:p>
        </p:txBody>
      </p:sp>
      <p:sp>
        <p:nvSpPr>
          <p:cNvPr id="4" name="Zástupný symbol pro číslo snímku 3"/>
          <p:cNvSpPr>
            <a:spLocks noGrp="1"/>
          </p:cNvSpPr>
          <p:nvPr>
            <p:ph type="sldNum" sz="quarter" idx="12"/>
          </p:nvPr>
        </p:nvSpPr>
        <p:spPr>
          <a:prstGeom prst="rect">
            <a:avLst/>
          </a:prstGeom>
        </p:spPr>
        <p:txBody>
          <a:bodyPr/>
          <a:lstStyle/>
          <a:p>
            <a:fld id="{CFDE5DE7-8041-48F2-ADFD-CE2E2D90B67F}" type="slidenum">
              <a:rPr lang="cs-CZ" altLang="en-US" smtClean="0"/>
              <a:pPr/>
              <a:t>16</a:t>
            </a:fld>
            <a:endParaRPr lang="cs-CZ" altLang="en-US"/>
          </a:p>
        </p:txBody>
      </p:sp>
      <p:pic>
        <p:nvPicPr>
          <p:cNvPr id="162818" name="Picture 2" descr="Židle, Dřevo, Nábytek, Hnědý, Přírody, Digital Art">
            <a:extLst>
              <a:ext uri="{FF2B5EF4-FFF2-40B4-BE49-F238E27FC236}">
                <a16:creationId xmlns:a16="http://schemas.microsoft.com/office/drawing/2014/main" id="{53E351E5-078C-4956-964A-19E915DC4F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3372" y="1259093"/>
            <a:ext cx="5544108" cy="3696072"/>
          </a:xfrm>
          <a:prstGeom prst="rect">
            <a:avLst/>
          </a:prstGeom>
          <a:noFill/>
          <a:extLst>
            <a:ext uri="{909E8E84-426E-40DD-AFC4-6F175D3DCCD1}">
              <a14:hiddenFill xmlns:a14="http://schemas.microsoft.com/office/drawing/2010/main">
                <a:solidFill>
                  <a:srgbClr val="FFFFFF"/>
                </a:solidFill>
              </a14:hiddenFill>
            </a:ext>
          </a:extLst>
        </p:spPr>
      </p:pic>
      <p:pic>
        <p:nvPicPr>
          <p:cNvPr id="162820" name="Picture 4" descr="Křeslo, Plastová Židle, Design, Zelená Židle, Malé">
            <a:extLst>
              <a:ext uri="{FF2B5EF4-FFF2-40B4-BE49-F238E27FC236}">
                <a16:creationId xmlns:a16="http://schemas.microsoft.com/office/drawing/2014/main" id="{20F17EE1-32B2-44CC-B6FB-1AE2C077E7F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1060" y="1969536"/>
            <a:ext cx="2922092" cy="26464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normAutofit/>
          </a:bodyPr>
          <a:lstStyle/>
          <a:p>
            <a:pPr>
              <a:defRPr/>
            </a:pPr>
            <a:r>
              <a:rPr lang="cs-CZ" dirty="0"/>
              <a:t>Hodnocení environmentálních dopadů - zastaralý přístup</a:t>
            </a:r>
          </a:p>
        </p:txBody>
      </p:sp>
      <p:sp>
        <p:nvSpPr>
          <p:cNvPr id="5" name="Zástupný symbol pro číslo snímku 4"/>
          <p:cNvSpPr>
            <a:spLocks noGrp="1"/>
          </p:cNvSpPr>
          <p:nvPr>
            <p:ph type="sldNum" sz="quarter" idx="12"/>
          </p:nvPr>
        </p:nvSpPr>
        <p:spPr/>
        <p:txBody>
          <a:bodyPr/>
          <a:lstStyle/>
          <a:p>
            <a:pPr>
              <a:defRPr/>
            </a:pPr>
            <a:fld id="{9AFF2DF2-8CDE-4734-A691-897877D675FC}" type="slidenum">
              <a:rPr lang="cs-CZ" altLang="en-US" smtClean="0"/>
              <a:pPr>
                <a:defRPr/>
              </a:pPr>
              <a:t>17</a:t>
            </a:fld>
            <a:endParaRPr lang="cs-CZ" altLang="en-US"/>
          </a:p>
        </p:txBody>
      </p:sp>
      <p:grpSp>
        <p:nvGrpSpPr>
          <p:cNvPr id="2" name="Group 3"/>
          <p:cNvGrpSpPr>
            <a:grpSpLocks/>
          </p:cNvGrpSpPr>
          <p:nvPr/>
        </p:nvGrpSpPr>
        <p:grpSpPr bwMode="auto">
          <a:xfrm>
            <a:off x="1847850" y="2420939"/>
            <a:ext cx="1512888" cy="2376487"/>
            <a:chOff x="1746" y="1071"/>
            <a:chExt cx="816" cy="1043"/>
          </a:xfrm>
        </p:grpSpPr>
        <p:sp>
          <p:nvSpPr>
            <p:cNvPr id="22548" name="AutoShape 4"/>
            <p:cNvSpPr>
              <a:spLocks noChangeArrowheads="1"/>
            </p:cNvSpPr>
            <p:nvPr/>
          </p:nvSpPr>
          <p:spPr bwMode="auto">
            <a:xfrm>
              <a:off x="1746" y="1434"/>
              <a:ext cx="816" cy="318"/>
            </a:xfrm>
            <a:prstGeom prst="chevron">
              <a:avLst>
                <a:gd name="adj" fmla="val 12890"/>
              </a:avLst>
            </a:prstGeom>
            <a:solidFill>
              <a:schemeClr val="accent1"/>
            </a:solidFill>
            <a:ln w="50800">
              <a:solidFill>
                <a:schemeClr val="tx1"/>
              </a:solidFill>
              <a:miter lim="800000"/>
              <a:headEnd/>
              <a:tailEnd type="none" w="lg" len="lg"/>
            </a:ln>
          </p:spPr>
          <p:txBody>
            <a:bodyPr wrap="none" anchor="ctr"/>
            <a:lstStyle/>
            <a:p>
              <a:pPr algn="ctr"/>
              <a:r>
                <a:rPr lang="cs-CZ" sz="2200" b="1"/>
                <a:t>Suroviny</a:t>
              </a:r>
            </a:p>
          </p:txBody>
        </p:sp>
        <p:sp>
          <p:nvSpPr>
            <p:cNvPr id="22549" name="AutoShape 5"/>
            <p:cNvSpPr>
              <a:spLocks noChangeArrowheads="1"/>
            </p:cNvSpPr>
            <p:nvPr/>
          </p:nvSpPr>
          <p:spPr bwMode="auto">
            <a:xfrm>
              <a:off x="2064" y="1071"/>
              <a:ext cx="181" cy="272"/>
            </a:xfrm>
            <a:prstGeom prst="downArrow">
              <a:avLst>
                <a:gd name="adj1" fmla="val 50000"/>
                <a:gd name="adj2" fmla="val 37569"/>
              </a:avLst>
            </a:prstGeom>
            <a:solidFill>
              <a:schemeClr val="accent1"/>
            </a:solidFill>
            <a:ln w="50800">
              <a:solidFill>
                <a:schemeClr val="tx1"/>
              </a:solidFill>
              <a:miter lim="800000"/>
              <a:headEnd/>
              <a:tailEnd type="none" w="lg" len="lg"/>
            </a:ln>
          </p:spPr>
          <p:txBody>
            <a:bodyPr wrap="none" anchor="ctr"/>
            <a:lstStyle/>
            <a:p>
              <a:endParaRPr lang="en-US"/>
            </a:p>
          </p:txBody>
        </p:sp>
        <p:sp>
          <p:nvSpPr>
            <p:cNvPr id="22550" name="AutoShape 6"/>
            <p:cNvSpPr>
              <a:spLocks noChangeArrowheads="1"/>
            </p:cNvSpPr>
            <p:nvPr/>
          </p:nvSpPr>
          <p:spPr bwMode="auto">
            <a:xfrm>
              <a:off x="2064" y="1842"/>
              <a:ext cx="181" cy="272"/>
            </a:xfrm>
            <a:prstGeom prst="downArrow">
              <a:avLst>
                <a:gd name="adj1" fmla="val 50000"/>
                <a:gd name="adj2" fmla="val 37569"/>
              </a:avLst>
            </a:prstGeom>
            <a:solidFill>
              <a:schemeClr val="accent1"/>
            </a:solidFill>
            <a:ln w="50800">
              <a:solidFill>
                <a:schemeClr val="tx1"/>
              </a:solidFill>
              <a:miter lim="800000"/>
              <a:headEnd/>
              <a:tailEnd type="none" w="lg" len="lg"/>
            </a:ln>
          </p:spPr>
          <p:txBody>
            <a:bodyPr wrap="none" anchor="ctr"/>
            <a:lstStyle/>
            <a:p>
              <a:endParaRPr lang="en-US"/>
            </a:p>
          </p:txBody>
        </p:sp>
      </p:grpSp>
      <p:sp>
        <p:nvSpPr>
          <p:cNvPr id="22532" name="AutoShape 7"/>
          <p:cNvSpPr>
            <a:spLocks noChangeArrowheads="1"/>
          </p:cNvSpPr>
          <p:nvPr/>
        </p:nvSpPr>
        <p:spPr bwMode="auto">
          <a:xfrm>
            <a:off x="3446463" y="3248025"/>
            <a:ext cx="1765300" cy="723900"/>
          </a:xfrm>
          <a:prstGeom prst="chevron">
            <a:avLst>
              <a:gd name="adj" fmla="val 12249"/>
            </a:avLst>
          </a:prstGeom>
          <a:solidFill>
            <a:schemeClr val="accent1"/>
          </a:solidFill>
          <a:ln w="50800">
            <a:solidFill>
              <a:schemeClr val="tx1"/>
            </a:solidFill>
            <a:miter lim="800000"/>
            <a:headEnd/>
            <a:tailEnd type="none" w="lg" len="lg"/>
          </a:ln>
        </p:spPr>
        <p:txBody>
          <a:bodyPr wrap="none" anchor="ctr"/>
          <a:lstStyle/>
          <a:p>
            <a:pPr algn="ctr"/>
            <a:r>
              <a:rPr lang="cs-CZ" sz="2200" b="1"/>
              <a:t>Zpracování</a:t>
            </a:r>
          </a:p>
        </p:txBody>
      </p:sp>
      <p:sp>
        <p:nvSpPr>
          <p:cNvPr id="22533" name="AutoShape 8"/>
          <p:cNvSpPr>
            <a:spLocks noChangeArrowheads="1"/>
          </p:cNvSpPr>
          <p:nvPr/>
        </p:nvSpPr>
        <p:spPr bwMode="auto">
          <a:xfrm>
            <a:off x="4287838" y="2420939"/>
            <a:ext cx="336550" cy="619125"/>
          </a:xfrm>
          <a:prstGeom prst="downArrow">
            <a:avLst>
              <a:gd name="adj1" fmla="val 50000"/>
              <a:gd name="adj2" fmla="val 45991"/>
            </a:avLst>
          </a:prstGeom>
          <a:solidFill>
            <a:schemeClr val="accent1"/>
          </a:solidFill>
          <a:ln w="50800">
            <a:solidFill>
              <a:schemeClr val="tx1"/>
            </a:solidFill>
            <a:miter lim="800000"/>
            <a:headEnd/>
            <a:tailEnd type="none" w="lg" len="lg"/>
          </a:ln>
        </p:spPr>
        <p:txBody>
          <a:bodyPr wrap="none" anchor="ctr"/>
          <a:lstStyle/>
          <a:p>
            <a:endParaRPr lang="en-US"/>
          </a:p>
        </p:txBody>
      </p:sp>
      <p:sp>
        <p:nvSpPr>
          <p:cNvPr id="22534" name="AutoShape 9"/>
          <p:cNvSpPr>
            <a:spLocks noChangeArrowheads="1"/>
          </p:cNvSpPr>
          <p:nvPr/>
        </p:nvSpPr>
        <p:spPr bwMode="auto">
          <a:xfrm>
            <a:off x="4287838" y="4178301"/>
            <a:ext cx="336550" cy="619125"/>
          </a:xfrm>
          <a:prstGeom prst="downArrow">
            <a:avLst>
              <a:gd name="adj1" fmla="val 50000"/>
              <a:gd name="adj2" fmla="val 45991"/>
            </a:avLst>
          </a:prstGeom>
          <a:solidFill>
            <a:schemeClr val="accent1"/>
          </a:solidFill>
          <a:ln w="50800">
            <a:solidFill>
              <a:schemeClr val="tx1"/>
            </a:solidFill>
            <a:miter lim="800000"/>
            <a:headEnd/>
            <a:tailEnd type="none" w="lg" len="lg"/>
          </a:ln>
        </p:spPr>
        <p:txBody>
          <a:bodyPr wrap="none" anchor="ctr"/>
          <a:lstStyle/>
          <a:p>
            <a:endParaRPr lang="en-US"/>
          </a:p>
        </p:txBody>
      </p:sp>
      <p:grpSp>
        <p:nvGrpSpPr>
          <p:cNvPr id="3" name="Group 10"/>
          <p:cNvGrpSpPr>
            <a:grpSpLocks/>
          </p:cNvGrpSpPr>
          <p:nvPr/>
        </p:nvGrpSpPr>
        <p:grpSpPr bwMode="auto">
          <a:xfrm>
            <a:off x="5295900" y="2420939"/>
            <a:ext cx="1512888" cy="2376487"/>
            <a:chOff x="1746" y="1071"/>
            <a:chExt cx="816" cy="1043"/>
          </a:xfrm>
        </p:grpSpPr>
        <p:sp>
          <p:nvSpPr>
            <p:cNvPr id="22545" name="AutoShape 11"/>
            <p:cNvSpPr>
              <a:spLocks noChangeArrowheads="1"/>
            </p:cNvSpPr>
            <p:nvPr/>
          </p:nvSpPr>
          <p:spPr bwMode="auto">
            <a:xfrm>
              <a:off x="1746" y="1434"/>
              <a:ext cx="816" cy="318"/>
            </a:xfrm>
            <a:prstGeom prst="chevron">
              <a:avLst>
                <a:gd name="adj" fmla="val 12890"/>
              </a:avLst>
            </a:prstGeom>
            <a:solidFill>
              <a:schemeClr val="accent1"/>
            </a:solidFill>
            <a:ln w="50800">
              <a:solidFill>
                <a:schemeClr val="tx1"/>
              </a:solidFill>
              <a:miter lim="800000"/>
              <a:headEnd/>
              <a:tailEnd type="none" w="lg" len="lg"/>
            </a:ln>
          </p:spPr>
          <p:txBody>
            <a:bodyPr wrap="none" anchor="ctr"/>
            <a:lstStyle/>
            <a:p>
              <a:pPr algn="ctr"/>
              <a:r>
                <a:rPr lang="cs-CZ" sz="2200" b="1"/>
                <a:t>Výroba</a:t>
              </a:r>
            </a:p>
          </p:txBody>
        </p:sp>
        <p:sp>
          <p:nvSpPr>
            <p:cNvPr id="22546" name="AutoShape 12"/>
            <p:cNvSpPr>
              <a:spLocks noChangeArrowheads="1"/>
            </p:cNvSpPr>
            <p:nvPr/>
          </p:nvSpPr>
          <p:spPr bwMode="auto">
            <a:xfrm>
              <a:off x="2064" y="1071"/>
              <a:ext cx="181" cy="272"/>
            </a:xfrm>
            <a:prstGeom prst="downArrow">
              <a:avLst>
                <a:gd name="adj1" fmla="val 50000"/>
                <a:gd name="adj2" fmla="val 37569"/>
              </a:avLst>
            </a:prstGeom>
            <a:solidFill>
              <a:schemeClr val="accent1"/>
            </a:solidFill>
            <a:ln w="50800">
              <a:solidFill>
                <a:schemeClr val="tx1"/>
              </a:solidFill>
              <a:miter lim="800000"/>
              <a:headEnd/>
              <a:tailEnd type="none" w="lg" len="lg"/>
            </a:ln>
          </p:spPr>
          <p:txBody>
            <a:bodyPr wrap="none" anchor="ctr"/>
            <a:lstStyle/>
            <a:p>
              <a:endParaRPr lang="en-US"/>
            </a:p>
          </p:txBody>
        </p:sp>
        <p:sp>
          <p:nvSpPr>
            <p:cNvPr id="22547" name="AutoShape 13"/>
            <p:cNvSpPr>
              <a:spLocks noChangeArrowheads="1"/>
            </p:cNvSpPr>
            <p:nvPr/>
          </p:nvSpPr>
          <p:spPr bwMode="auto">
            <a:xfrm>
              <a:off x="2064" y="1842"/>
              <a:ext cx="181" cy="272"/>
            </a:xfrm>
            <a:prstGeom prst="downArrow">
              <a:avLst>
                <a:gd name="adj1" fmla="val 50000"/>
                <a:gd name="adj2" fmla="val 37569"/>
              </a:avLst>
            </a:prstGeom>
            <a:solidFill>
              <a:schemeClr val="accent1"/>
            </a:solidFill>
            <a:ln w="50800">
              <a:solidFill>
                <a:schemeClr val="tx1"/>
              </a:solidFill>
              <a:miter lim="800000"/>
              <a:headEnd/>
              <a:tailEnd type="none" w="lg" len="lg"/>
            </a:ln>
          </p:spPr>
          <p:txBody>
            <a:bodyPr wrap="none" anchor="ctr"/>
            <a:lstStyle/>
            <a:p>
              <a:endParaRPr lang="en-US"/>
            </a:p>
          </p:txBody>
        </p:sp>
      </p:grpSp>
      <p:grpSp>
        <p:nvGrpSpPr>
          <p:cNvPr id="4" name="Group 14"/>
          <p:cNvGrpSpPr>
            <a:grpSpLocks/>
          </p:cNvGrpSpPr>
          <p:nvPr/>
        </p:nvGrpSpPr>
        <p:grpSpPr bwMode="auto">
          <a:xfrm>
            <a:off x="6894514" y="2420939"/>
            <a:ext cx="1512887" cy="2376487"/>
            <a:chOff x="1746" y="1071"/>
            <a:chExt cx="816" cy="1043"/>
          </a:xfrm>
        </p:grpSpPr>
        <p:sp>
          <p:nvSpPr>
            <p:cNvPr id="22542" name="AutoShape 15"/>
            <p:cNvSpPr>
              <a:spLocks noChangeArrowheads="1"/>
            </p:cNvSpPr>
            <p:nvPr/>
          </p:nvSpPr>
          <p:spPr bwMode="auto">
            <a:xfrm>
              <a:off x="1746" y="1434"/>
              <a:ext cx="816" cy="318"/>
            </a:xfrm>
            <a:prstGeom prst="chevron">
              <a:avLst>
                <a:gd name="adj" fmla="val 12890"/>
              </a:avLst>
            </a:prstGeom>
            <a:solidFill>
              <a:schemeClr val="accent1"/>
            </a:solidFill>
            <a:ln w="50800">
              <a:solidFill>
                <a:schemeClr val="tx1"/>
              </a:solidFill>
              <a:miter lim="800000"/>
              <a:headEnd/>
              <a:tailEnd type="none" w="lg" len="lg"/>
            </a:ln>
          </p:spPr>
          <p:txBody>
            <a:bodyPr wrap="none" anchor="ctr"/>
            <a:lstStyle/>
            <a:p>
              <a:pPr algn="ctr"/>
              <a:r>
                <a:rPr lang="cs-CZ" sz="2200" b="1"/>
                <a:t>Spotřeba</a:t>
              </a:r>
            </a:p>
          </p:txBody>
        </p:sp>
        <p:sp>
          <p:nvSpPr>
            <p:cNvPr id="22543" name="AutoShape 16"/>
            <p:cNvSpPr>
              <a:spLocks noChangeArrowheads="1"/>
            </p:cNvSpPr>
            <p:nvPr/>
          </p:nvSpPr>
          <p:spPr bwMode="auto">
            <a:xfrm>
              <a:off x="2064" y="1071"/>
              <a:ext cx="181" cy="272"/>
            </a:xfrm>
            <a:prstGeom prst="downArrow">
              <a:avLst>
                <a:gd name="adj1" fmla="val 50000"/>
                <a:gd name="adj2" fmla="val 37569"/>
              </a:avLst>
            </a:prstGeom>
            <a:solidFill>
              <a:schemeClr val="accent1"/>
            </a:solidFill>
            <a:ln w="50800">
              <a:solidFill>
                <a:schemeClr val="tx1"/>
              </a:solidFill>
              <a:miter lim="800000"/>
              <a:headEnd/>
              <a:tailEnd type="none" w="lg" len="lg"/>
            </a:ln>
          </p:spPr>
          <p:txBody>
            <a:bodyPr wrap="none" anchor="ctr"/>
            <a:lstStyle/>
            <a:p>
              <a:endParaRPr lang="en-US"/>
            </a:p>
          </p:txBody>
        </p:sp>
        <p:sp>
          <p:nvSpPr>
            <p:cNvPr id="22544" name="AutoShape 17"/>
            <p:cNvSpPr>
              <a:spLocks noChangeArrowheads="1"/>
            </p:cNvSpPr>
            <p:nvPr/>
          </p:nvSpPr>
          <p:spPr bwMode="auto">
            <a:xfrm>
              <a:off x="2064" y="1842"/>
              <a:ext cx="181" cy="272"/>
            </a:xfrm>
            <a:prstGeom prst="downArrow">
              <a:avLst>
                <a:gd name="adj1" fmla="val 50000"/>
                <a:gd name="adj2" fmla="val 37569"/>
              </a:avLst>
            </a:prstGeom>
            <a:solidFill>
              <a:schemeClr val="accent1"/>
            </a:solidFill>
            <a:ln w="50800">
              <a:solidFill>
                <a:schemeClr val="tx1"/>
              </a:solidFill>
              <a:miter lim="800000"/>
              <a:headEnd/>
              <a:tailEnd type="none" w="lg" len="lg"/>
            </a:ln>
          </p:spPr>
          <p:txBody>
            <a:bodyPr wrap="none" anchor="ctr"/>
            <a:lstStyle/>
            <a:p>
              <a:endParaRPr lang="en-US"/>
            </a:p>
          </p:txBody>
        </p:sp>
      </p:grpSp>
      <p:sp>
        <p:nvSpPr>
          <p:cNvPr id="22537" name="AutoShape 18"/>
          <p:cNvSpPr>
            <a:spLocks noChangeArrowheads="1"/>
          </p:cNvSpPr>
          <p:nvPr/>
        </p:nvSpPr>
        <p:spPr bwMode="auto">
          <a:xfrm>
            <a:off x="8493126" y="3248025"/>
            <a:ext cx="1851025" cy="723900"/>
          </a:xfrm>
          <a:prstGeom prst="chevron">
            <a:avLst>
              <a:gd name="adj" fmla="val 12844"/>
            </a:avLst>
          </a:prstGeom>
          <a:solidFill>
            <a:schemeClr val="accent1"/>
          </a:solidFill>
          <a:ln w="50800">
            <a:solidFill>
              <a:schemeClr val="tx1"/>
            </a:solidFill>
            <a:miter lim="800000"/>
            <a:headEnd/>
            <a:tailEnd type="none" w="lg" len="lg"/>
          </a:ln>
        </p:spPr>
        <p:txBody>
          <a:bodyPr wrap="none" anchor="ctr"/>
          <a:lstStyle/>
          <a:p>
            <a:pPr algn="ctr"/>
            <a:r>
              <a:rPr lang="cs-CZ" sz="2200" b="1"/>
              <a:t>Odstranění</a:t>
            </a:r>
          </a:p>
        </p:txBody>
      </p:sp>
      <p:sp>
        <p:nvSpPr>
          <p:cNvPr id="22538" name="AutoShape 19"/>
          <p:cNvSpPr>
            <a:spLocks noChangeArrowheads="1"/>
          </p:cNvSpPr>
          <p:nvPr/>
        </p:nvSpPr>
        <p:spPr bwMode="auto">
          <a:xfrm>
            <a:off x="9083676" y="2420939"/>
            <a:ext cx="334963" cy="619125"/>
          </a:xfrm>
          <a:prstGeom prst="downArrow">
            <a:avLst>
              <a:gd name="adj1" fmla="val 50000"/>
              <a:gd name="adj2" fmla="val 46208"/>
            </a:avLst>
          </a:prstGeom>
          <a:solidFill>
            <a:schemeClr val="accent1"/>
          </a:solidFill>
          <a:ln w="50800">
            <a:solidFill>
              <a:schemeClr val="tx1"/>
            </a:solidFill>
            <a:miter lim="800000"/>
            <a:headEnd/>
            <a:tailEnd type="none" w="lg" len="lg"/>
          </a:ln>
        </p:spPr>
        <p:txBody>
          <a:bodyPr wrap="none" anchor="ctr"/>
          <a:lstStyle/>
          <a:p>
            <a:endParaRPr lang="en-US"/>
          </a:p>
        </p:txBody>
      </p:sp>
      <p:sp>
        <p:nvSpPr>
          <p:cNvPr id="22539" name="AutoShape 20"/>
          <p:cNvSpPr>
            <a:spLocks noChangeArrowheads="1"/>
          </p:cNvSpPr>
          <p:nvPr/>
        </p:nvSpPr>
        <p:spPr bwMode="auto">
          <a:xfrm>
            <a:off x="9083676" y="4178301"/>
            <a:ext cx="334963" cy="619125"/>
          </a:xfrm>
          <a:prstGeom prst="downArrow">
            <a:avLst>
              <a:gd name="adj1" fmla="val 50000"/>
              <a:gd name="adj2" fmla="val 46208"/>
            </a:avLst>
          </a:prstGeom>
          <a:solidFill>
            <a:schemeClr val="accent1"/>
          </a:solidFill>
          <a:ln w="50800">
            <a:solidFill>
              <a:schemeClr val="tx1"/>
            </a:solidFill>
            <a:miter lim="800000"/>
            <a:headEnd/>
            <a:tailEnd type="none" w="lg" len="lg"/>
          </a:ln>
        </p:spPr>
        <p:txBody>
          <a:bodyPr wrap="none" anchor="ctr"/>
          <a:lstStyle/>
          <a:p>
            <a:endParaRPr lang="en-US"/>
          </a:p>
        </p:txBody>
      </p:sp>
      <p:sp>
        <p:nvSpPr>
          <p:cNvPr id="22540" name="Oval 21"/>
          <p:cNvSpPr>
            <a:spLocks noChangeArrowheads="1"/>
          </p:cNvSpPr>
          <p:nvPr/>
        </p:nvSpPr>
        <p:spPr bwMode="auto">
          <a:xfrm>
            <a:off x="5375276" y="4076700"/>
            <a:ext cx="1368425" cy="935038"/>
          </a:xfrm>
          <a:prstGeom prst="ellipse">
            <a:avLst/>
          </a:prstGeom>
          <a:solidFill>
            <a:srgbClr val="FFCC99">
              <a:alpha val="0"/>
            </a:srgbClr>
          </a:solidFill>
          <a:ln w="50800">
            <a:solidFill>
              <a:srgbClr val="FF0000"/>
            </a:solidFill>
            <a:round/>
            <a:headEnd/>
            <a:tailEnd type="none" w="lg" len="lg"/>
          </a:ln>
        </p:spPr>
        <p:txBody>
          <a:bodyPr wrap="none" anchor="ctr"/>
          <a:lstStyle/>
          <a:p>
            <a:endParaRPr lang="en-US"/>
          </a:p>
        </p:txBody>
      </p:sp>
      <p:sp>
        <p:nvSpPr>
          <p:cNvPr id="22541" name="Oval 22"/>
          <p:cNvSpPr>
            <a:spLocks noChangeArrowheads="1"/>
          </p:cNvSpPr>
          <p:nvPr/>
        </p:nvSpPr>
        <p:spPr bwMode="auto">
          <a:xfrm>
            <a:off x="8543926" y="4076700"/>
            <a:ext cx="1368425" cy="865188"/>
          </a:xfrm>
          <a:prstGeom prst="ellipse">
            <a:avLst/>
          </a:prstGeom>
          <a:solidFill>
            <a:srgbClr val="FFCC99">
              <a:alpha val="0"/>
            </a:srgbClr>
          </a:solidFill>
          <a:ln w="50800">
            <a:solidFill>
              <a:srgbClr val="00B050"/>
            </a:solidFill>
            <a:round/>
            <a:headEnd/>
            <a:tailEnd type="none" w="lg" len="lg"/>
          </a:ln>
        </p:spPr>
        <p:txBody>
          <a:bodyPr wrap="none" anchor="ctr"/>
          <a:lstStyle/>
          <a:p>
            <a:endParaRPr lang="en-US"/>
          </a:p>
        </p:txBody>
      </p:sp>
      <p:sp>
        <p:nvSpPr>
          <p:cNvPr id="23" name="Oval 21"/>
          <p:cNvSpPr>
            <a:spLocks noChangeArrowheads="1"/>
          </p:cNvSpPr>
          <p:nvPr/>
        </p:nvSpPr>
        <p:spPr bwMode="auto">
          <a:xfrm>
            <a:off x="1941494" y="4071942"/>
            <a:ext cx="1368425" cy="935038"/>
          </a:xfrm>
          <a:prstGeom prst="ellipse">
            <a:avLst/>
          </a:prstGeom>
          <a:solidFill>
            <a:srgbClr val="FFCC99">
              <a:alpha val="0"/>
            </a:srgbClr>
          </a:solidFill>
          <a:ln w="50800">
            <a:solidFill>
              <a:srgbClr val="FFC000"/>
            </a:solidFill>
            <a:round/>
            <a:headEnd/>
            <a:tailEnd type="none" w="lg" len="lg"/>
          </a:ln>
        </p:spPr>
        <p:txBody>
          <a:bodyPr wrap="none" anchor="ct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normAutofit/>
          </a:bodyPr>
          <a:lstStyle/>
          <a:p>
            <a:pPr>
              <a:defRPr/>
            </a:pPr>
            <a:r>
              <a:rPr lang="cs-CZ" dirty="0"/>
              <a:t>Hodnocení environmentálních dopadů - moderní přístup</a:t>
            </a:r>
          </a:p>
        </p:txBody>
      </p:sp>
      <p:sp>
        <p:nvSpPr>
          <p:cNvPr id="5" name="Zástupný symbol pro číslo snímku 4"/>
          <p:cNvSpPr>
            <a:spLocks noGrp="1"/>
          </p:cNvSpPr>
          <p:nvPr>
            <p:ph type="sldNum" sz="quarter" idx="12"/>
          </p:nvPr>
        </p:nvSpPr>
        <p:spPr/>
        <p:txBody>
          <a:bodyPr/>
          <a:lstStyle/>
          <a:p>
            <a:pPr>
              <a:defRPr/>
            </a:pPr>
            <a:fld id="{9AFF2DF2-8CDE-4734-A691-897877D675FC}" type="slidenum">
              <a:rPr lang="cs-CZ" altLang="en-US" smtClean="0"/>
              <a:pPr>
                <a:defRPr/>
              </a:pPr>
              <a:t>18</a:t>
            </a:fld>
            <a:endParaRPr lang="cs-CZ" altLang="en-US"/>
          </a:p>
        </p:txBody>
      </p:sp>
      <p:grpSp>
        <p:nvGrpSpPr>
          <p:cNvPr id="2" name="Group 3"/>
          <p:cNvGrpSpPr>
            <a:grpSpLocks/>
          </p:cNvGrpSpPr>
          <p:nvPr/>
        </p:nvGrpSpPr>
        <p:grpSpPr bwMode="auto">
          <a:xfrm>
            <a:off x="1847850" y="2420939"/>
            <a:ext cx="1512888" cy="2376487"/>
            <a:chOff x="1746" y="1071"/>
            <a:chExt cx="816" cy="1043"/>
          </a:xfrm>
        </p:grpSpPr>
        <p:sp>
          <p:nvSpPr>
            <p:cNvPr id="23572" name="AutoShape 4"/>
            <p:cNvSpPr>
              <a:spLocks noChangeArrowheads="1"/>
            </p:cNvSpPr>
            <p:nvPr/>
          </p:nvSpPr>
          <p:spPr bwMode="auto">
            <a:xfrm>
              <a:off x="1746" y="1434"/>
              <a:ext cx="816" cy="318"/>
            </a:xfrm>
            <a:prstGeom prst="chevron">
              <a:avLst>
                <a:gd name="adj" fmla="val 12890"/>
              </a:avLst>
            </a:prstGeom>
            <a:solidFill>
              <a:schemeClr val="accent1"/>
            </a:solidFill>
            <a:ln w="50800">
              <a:solidFill>
                <a:schemeClr val="tx1"/>
              </a:solidFill>
              <a:miter lim="800000"/>
              <a:headEnd/>
              <a:tailEnd type="none" w="lg" len="lg"/>
            </a:ln>
          </p:spPr>
          <p:txBody>
            <a:bodyPr wrap="none" anchor="ctr"/>
            <a:lstStyle/>
            <a:p>
              <a:pPr algn="ctr"/>
              <a:r>
                <a:rPr lang="cs-CZ" sz="2200" b="1"/>
                <a:t>Suroviny</a:t>
              </a:r>
            </a:p>
          </p:txBody>
        </p:sp>
        <p:sp>
          <p:nvSpPr>
            <p:cNvPr id="23573" name="AutoShape 5"/>
            <p:cNvSpPr>
              <a:spLocks noChangeArrowheads="1"/>
            </p:cNvSpPr>
            <p:nvPr/>
          </p:nvSpPr>
          <p:spPr bwMode="auto">
            <a:xfrm>
              <a:off x="2064" y="1071"/>
              <a:ext cx="181" cy="272"/>
            </a:xfrm>
            <a:prstGeom prst="downArrow">
              <a:avLst>
                <a:gd name="adj1" fmla="val 50000"/>
                <a:gd name="adj2" fmla="val 37569"/>
              </a:avLst>
            </a:prstGeom>
            <a:solidFill>
              <a:schemeClr val="accent1"/>
            </a:solidFill>
            <a:ln w="50800">
              <a:solidFill>
                <a:schemeClr val="tx1"/>
              </a:solidFill>
              <a:miter lim="800000"/>
              <a:headEnd/>
              <a:tailEnd type="none" w="lg" len="lg"/>
            </a:ln>
          </p:spPr>
          <p:txBody>
            <a:bodyPr wrap="none" anchor="ctr"/>
            <a:lstStyle/>
            <a:p>
              <a:endParaRPr lang="en-US"/>
            </a:p>
          </p:txBody>
        </p:sp>
        <p:sp>
          <p:nvSpPr>
            <p:cNvPr id="23574" name="AutoShape 6"/>
            <p:cNvSpPr>
              <a:spLocks noChangeArrowheads="1"/>
            </p:cNvSpPr>
            <p:nvPr/>
          </p:nvSpPr>
          <p:spPr bwMode="auto">
            <a:xfrm>
              <a:off x="2064" y="1842"/>
              <a:ext cx="181" cy="272"/>
            </a:xfrm>
            <a:prstGeom prst="downArrow">
              <a:avLst>
                <a:gd name="adj1" fmla="val 50000"/>
                <a:gd name="adj2" fmla="val 37569"/>
              </a:avLst>
            </a:prstGeom>
            <a:solidFill>
              <a:schemeClr val="accent1"/>
            </a:solidFill>
            <a:ln w="50800">
              <a:solidFill>
                <a:schemeClr val="tx1"/>
              </a:solidFill>
              <a:miter lim="800000"/>
              <a:headEnd/>
              <a:tailEnd type="none" w="lg" len="lg"/>
            </a:ln>
          </p:spPr>
          <p:txBody>
            <a:bodyPr wrap="none" anchor="ctr"/>
            <a:lstStyle/>
            <a:p>
              <a:endParaRPr lang="en-US"/>
            </a:p>
          </p:txBody>
        </p:sp>
      </p:grpSp>
      <p:sp>
        <p:nvSpPr>
          <p:cNvPr id="23556" name="AutoShape 7"/>
          <p:cNvSpPr>
            <a:spLocks noChangeArrowheads="1"/>
          </p:cNvSpPr>
          <p:nvPr/>
        </p:nvSpPr>
        <p:spPr bwMode="auto">
          <a:xfrm>
            <a:off x="3446463" y="3248025"/>
            <a:ext cx="1765300" cy="723900"/>
          </a:xfrm>
          <a:prstGeom prst="chevron">
            <a:avLst>
              <a:gd name="adj" fmla="val 12249"/>
            </a:avLst>
          </a:prstGeom>
          <a:solidFill>
            <a:schemeClr val="accent1"/>
          </a:solidFill>
          <a:ln w="50800">
            <a:solidFill>
              <a:schemeClr val="tx1"/>
            </a:solidFill>
            <a:miter lim="800000"/>
            <a:headEnd/>
            <a:tailEnd type="none" w="lg" len="lg"/>
          </a:ln>
        </p:spPr>
        <p:txBody>
          <a:bodyPr wrap="none" anchor="ctr"/>
          <a:lstStyle/>
          <a:p>
            <a:pPr algn="ctr"/>
            <a:r>
              <a:rPr lang="cs-CZ" sz="2200" b="1"/>
              <a:t>Zpracování</a:t>
            </a:r>
          </a:p>
        </p:txBody>
      </p:sp>
      <p:sp>
        <p:nvSpPr>
          <p:cNvPr id="23557" name="AutoShape 8"/>
          <p:cNvSpPr>
            <a:spLocks noChangeArrowheads="1"/>
          </p:cNvSpPr>
          <p:nvPr/>
        </p:nvSpPr>
        <p:spPr bwMode="auto">
          <a:xfrm>
            <a:off x="4287838" y="2420939"/>
            <a:ext cx="336550" cy="619125"/>
          </a:xfrm>
          <a:prstGeom prst="downArrow">
            <a:avLst>
              <a:gd name="adj1" fmla="val 50000"/>
              <a:gd name="adj2" fmla="val 45991"/>
            </a:avLst>
          </a:prstGeom>
          <a:solidFill>
            <a:schemeClr val="accent1"/>
          </a:solidFill>
          <a:ln w="50800">
            <a:solidFill>
              <a:schemeClr val="tx1"/>
            </a:solidFill>
            <a:miter lim="800000"/>
            <a:headEnd/>
            <a:tailEnd type="none" w="lg" len="lg"/>
          </a:ln>
        </p:spPr>
        <p:txBody>
          <a:bodyPr wrap="none" anchor="ctr"/>
          <a:lstStyle/>
          <a:p>
            <a:endParaRPr lang="en-US"/>
          </a:p>
        </p:txBody>
      </p:sp>
      <p:sp>
        <p:nvSpPr>
          <p:cNvPr id="23558" name="AutoShape 9"/>
          <p:cNvSpPr>
            <a:spLocks noChangeArrowheads="1"/>
          </p:cNvSpPr>
          <p:nvPr/>
        </p:nvSpPr>
        <p:spPr bwMode="auto">
          <a:xfrm>
            <a:off x="4287838" y="4178301"/>
            <a:ext cx="336550" cy="619125"/>
          </a:xfrm>
          <a:prstGeom prst="downArrow">
            <a:avLst>
              <a:gd name="adj1" fmla="val 50000"/>
              <a:gd name="adj2" fmla="val 45991"/>
            </a:avLst>
          </a:prstGeom>
          <a:solidFill>
            <a:schemeClr val="accent1"/>
          </a:solidFill>
          <a:ln w="50800">
            <a:solidFill>
              <a:schemeClr val="tx1"/>
            </a:solidFill>
            <a:miter lim="800000"/>
            <a:headEnd/>
            <a:tailEnd type="none" w="lg" len="lg"/>
          </a:ln>
        </p:spPr>
        <p:txBody>
          <a:bodyPr wrap="none" anchor="ctr"/>
          <a:lstStyle/>
          <a:p>
            <a:endParaRPr lang="en-US"/>
          </a:p>
        </p:txBody>
      </p:sp>
      <p:grpSp>
        <p:nvGrpSpPr>
          <p:cNvPr id="3" name="Group 10"/>
          <p:cNvGrpSpPr>
            <a:grpSpLocks/>
          </p:cNvGrpSpPr>
          <p:nvPr/>
        </p:nvGrpSpPr>
        <p:grpSpPr bwMode="auto">
          <a:xfrm>
            <a:off x="5295900" y="2420939"/>
            <a:ext cx="1512888" cy="2376487"/>
            <a:chOff x="1746" y="1071"/>
            <a:chExt cx="816" cy="1043"/>
          </a:xfrm>
        </p:grpSpPr>
        <p:sp>
          <p:nvSpPr>
            <p:cNvPr id="23569" name="AutoShape 11"/>
            <p:cNvSpPr>
              <a:spLocks noChangeArrowheads="1"/>
            </p:cNvSpPr>
            <p:nvPr/>
          </p:nvSpPr>
          <p:spPr bwMode="auto">
            <a:xfrm>
              <a:off x="1746" y="1434"/>
              <a:ext cx="816" cy="318"/>
            </a:xfrm>
            <a:prstGeom prst="chevron">
              <a:avLst>
                <a:gd name="adj" fmla="val 12890"/>
              </a:avLst>
            </a:prstGeom>
            <a:solidFill>
              <a:schemeClr val="accent1"/>
            </a:solidFill>
            <a:ln w="50800">
              <a:solidFill>
                <a:schemeClr val="tx1"/>
              </a:solidFill>
              <a:miter lim="800000"/>
              <a:headEnd/>
              <a:tailEnd type="none" w="lg" len="lg"/>
            </a:ln>
          </p:spPr>
          <p:txBody>
            <a:bodyPr wrap="none" anchor="ctr"/>
            <a:lstStyle/>
            <a:p>
              <a:pPr algn="ctr"/>
              <a:r>
                <a:rPr lang="cs-CZ" sz="2200" b="1"/>
                <a:t>Výroba</a:t>
              </a:r>
            </a:p>
          </p:txBody>
        </p:sp>
        <p:sp>
          <p:nvSpPr>
            <p:cNvPr id="23570" name="AutoShape 12"/>
            <p:cNvSpPr>
              <a:spLocks noChangeArrowheads="1"/>
            </p:cNvSpPr>
            <p:nvPr/>
          </p:nvSpPr>
          <p:spPr bwMode="auto">
            <a:xfrm>
              <a:off x="2064" y="1071"/>
              <a:ext cx="181" cy="272"/>
            </a:xfrm>
            <a:prstGeom prst="downArrow">
              <a:avLst>
                <a:gd name="adj1" fmla="val 50000"/>
                <a:gd name="adj2" fmla="val 37569"/>
              </a:avLst>
            </a:prstGeom>
            <a:solidFill>
              <a:schemeClr val="accent1"/>
            </a:solidFill>
            <a:ln w="50800">
              <a:solidFill>
                <a:schemeClr val="tx1"/>
              </a:solidFill>
              <a:miter lim="800000"/>
              <a:headEnd/>
              <a:tailEnd type="none" w="lg" len="lg"/>
            </a:ln>
          </p:spPr>
          <p:txBody>
            <a:bodyPr wrap="none" anchor="ctr"/>
            <a:lstStyle/>
            <a:p>
              <a:endParaRPr lang="en-US"/>
            </a:p>
          </p:txBody>
        </p:sp>
        <p:sp>
          <p:nvSpPr>
            <p:cNvPr id="23571" name="AutoShape 13"/>
            <p:cNvSpPr>
              <a:spLocks noChangeArrowheads="1"/>
            </p:cNvSpPr>
            <p:nvPr/>
          </p:nvSpPr>
          <p:spPr bwMode="auto">
            <a:xfrm>
              <a:off x="2064" y="1842"/>
              <a:ext cx="181" cy="272"/>
            </a:xfrm>
            <a:prstGeom prst="downArrow">
              <a:avLst>
                <a:gd name="adj1" fmla="val 50000"/>
                <a:gd name="adj2" fmla="val 37569"/>
              </a:avLst>
            </a:prstGeom>
            <a:solidFill>
              <a:schemeClr val="accent1"/>
            </a:solidFill>
            <a:ln w="50800">
              <a:solidFill>
                <a:schemeClr val="tx1"/>
              </a:solidFill>
              <a:miter lim="800000"/>
              <a:headEnd/>
              <a:tailEnd type="none" w="lg" len="lg"/>
            </a:ln>
          </p:spPr>
          <p:txBody>
            <a:bodyPr wrap="none" anchor="ctr"/>
            <a:lstStyle/>
            <a:p>
              <a:endParaRPr lang="en-US"/>
            </a:p>
          </p:txBody>
        </p:sp>
      </p:grpSp>
      <p:grpSp>
        <p:nvGrpSpPr>
          <p:cNvPr id="4" name="Group 14"/>
          <p:cNvGrpSpPr>
            <a:grpSpLocks/>
          </p:cNvGrpSpPr>
          <p:nvPr/>
        </p:nvGrpSpPr>
        <p:grpSpPr bwMode="auto">
          <a:xfrm>
            <a:off x="6894514" y="2420939"/>
            <a:ext cx="1512887" cy="2376487"/>
            <a:chOff x="1746" y="1071"/>
            <a:chExt cx="816" cy="1043"/>
          </a:xfrm>
        </p:grpSpPr>
        <p:sp>
          <p:nvSpPr>
            <p:cNvPr id="23566" name="AutoShape 15"/>
            <p:cNvSpPr>
              <a:spLocks noChangeArrowheads="1"/>
            </p:cNvSpPr>
            <p:nvPr/>
          </p:nvSpPr>
          <p:spPr bwMode="auto">
            <a:xfrm>
              <a:off x="1746" y="1434"/>
              <a:ext cx="816" cy="318"/>
            </a:xfrm>
            <a:prstGeom prst="chevron">
              <a:avLst>
                <a:gd name="adj" fmla="val 12890"/>
              </a:avLst>
            </a:prstGeom>
            <a:solidFill>
              <a:schemeClr val="accent1"/>
            </a:solidFill>
            <a:ln w="50800">
              <a:solidFill>
                <a:schemeClr val="tx1"/>
              </a:solidFill>
              <a:miter lim="800000"/>
              <a:headEnd/>
              <a:tailEnd type="none" w="lg" len="lg"/>
            </a:ln>
          </p:spPr>
          <p:txBody>
            <a:bodyPr wrap="none" anchor="ctr"/>
            <a:lstStyle/>
            <a:p>
              <a:pPr algn="ctr"/>
              <a:r>
                <a:rPr lang="cs-CZ" sz="2200" b="1"/>
                <a:t>Spotřeba</a:t>
              </a:r>
            </a:p>
          </p:txBody>
        </p:sp>
        <p:sp>
          <p:nvSpPr>
            <p:cNvPr id="23567" name="AutoShape 16"/>
            <p:cNvSpPr>
              <a:spLocks noChangeArrowheads="1"/>
            </p:cNvSpPr>
            <p:nvPr/>
          </p:nvSpPr>
          <p:spPr bwMode="auto">
            <a:xfrm>
              <a:off x="2064" y="1071"/>
              <a:ext cx="181" cy="272"/>
            </a:xfrm>
            <a:prstGeom prst="downArrow">
              <a:avLst>
                <a:gd name="adj1" fmla="val 50000"/>
                <a:gd name="adj2" fmla="val 37569"/>
              </a:avLst>
            </a:prstGeom>
            <a:solidFill>
              <a:schemeClr val="accent1"/>
            </a:solidFill>
            <a:ln w="50800">
              <a:solidFill>
                <a:schemeClr val="tx1"/>
              </a:solidFill>
              <a:miter lim="800000"/>
              <a:headEnd/>
              <a:tailEnd type="none" w="lg" len="lg"/>
            </a:ln>
          </p:spPr>
          <p:txBody>
            <a:bodyPr wrap="none" anchor="ctr"/>
            <a:lstStyle/>
            <a:p>
              <a:endParaRPr lang="en-US"/>
            </a:p>
          </p:txBody>
        </p:sp>
        <p:sp>
          <p:nvSpPr>
            <p:cNvPr id="23568" name="AutoShape 17"/>
            <p:cNvSpPr>
              <a:spLocks noChangeArrowheads="1"/>
            </p:cNvSpPr>
            <p:nvPr/>
          </p:nvSpPr>
          <p:spPr bwMode="auto">
            <a:xfrm>
              <a:off x="2064" y="1842"/>
              <a:ext cx="181" cy="272"/>
            </a:xfrm>
            <a:prstGeom prst="downArrow">
              <a:avLst>
                <a:gd name="adj1" fmla="val 50000"/>
                <a:gd name="adj2" fmla="val 37569"/>
              </a:avLst>
            </a:prstGeom>
            <a:solidFill>
              <a:schemeClr val="accent1"/>
            </a:solidFill>
            <a:ln w="50800">
              <a:solidFill>
                <a:schemeClr val="tx1"/>
              </a:solidFill>
              <a:miter lim="800000"/>
              <a:headEnd/>
              <a:tailEnd type="none" w="lg" len="lg"/>
            </a:ln>
          </p:spPr>
          <p:txBody>
            <a:bodyPr wrap="none" anchor="ctr"/>
            <a:lstStyle/>
            <a:p>
              <a:endParaRPr lang="en-US"/>
            </a:p>
          </p:txBody>
        </p:sp>
      </p:grpSp>
      <p:sp>
        <p:nvSpPr>
          <p:cNvPr id="23561" name="AutoShape 18"/>
          <p:cNvSpPr>
            <a:spLocks noChangeArrowheads="1"/>
          </p:cNvSpPr>
          <p:nvPr/>
        </p:nvSpPr>
        <p:spPr bwMode="auto">
          <a:xfrm>
            <a:off x="8493126" y="3248025"/>
            <a:ext cx="1851025" cy="723900"/>
          </a:xfrm>
          <a:prstGeom prst="chevron">
            <a:avLst>
              <a:gd name="adj" fmla="val 12844"/>
            </a:avLst>
          </a:prstGeom>
          <a:solidFill>
            <a:schemeClr val="accent1"/>
          </a:solidFill>
          <a:ln w="50800">
            <a:solidFill>
              <a:schemeClr val="tx1"/>
            </a:solidFill>
            <a:miter lim="800000"/>
            <a:headEnd/>
            <a:tailEnd type="none" w="lg" len="lg"/>
          </a:ln>
        </p:spPr>
        <p:txBody>
          <a:bodyPr wrap="none" anchor="ctr"/>
          <a:lstStyle/>
          <a:p>
            <a:pPr algn="ctr"/>
            <a:r>
              <a:rPr lang="cs-CZ" sz="2200" b="1"/>
              <a:t>Odstranění</a:t>
            </a:r>
          </a:p>
        </p:txBody>
      </p:sp>
      <p:sp>
        <p:nvSpPr>
          <p:cNvPr id="23562" name="AutoShape 19"/>
          <p:cNvSpPr>
            <a:spLocks noChangeArrowheads="1"/>
          </p:cNvSpPr>
          <p:nvPr/>
        </p:nvSpPr>
        <p:spPr bwMode="auto">
          <a:xfrm>
            <a:off x="9083676" y="2420939"/>
            <a:ext cx="334963" cy="619125"/>
          </a:xfrm>
          <a:prstGeom prst="downArrow">
            <a:avLst>
              <a:gd name="adj1" fmla="val 50000"/>
              <a:gd name="adj2" fmla="val 46208"/>
            </a:avLst>
          </a:prstGeom>
          <a:solidFill>
            <a:schemeClr val="accent1"/>
          </a:solidFill>
          <a:ln w="50800">
            <a:solidFill>
              <a:schemeClr val="tx1"/>
            </a:solidFill>
            <a:miter lim="800000"/>
            <a:headEnd/>
            <a:tailEnd type="none" w="lg" len="lg"/>
          </a:ln>
        </p:spPr>
        <p:txBody>
          <a:bodyPr wrap="none" anchor="ctr"/>
          <a:lstStyle/>
          <a:p>
            <a:endParaRPr lang="en-US"/>
          </a:p>
        </p:txBody>
      </p:sp>
      <p:sp>
        <p:nvSpPr>
          <p:cNvPr id="23563" name="AutoShape 20"/>
          <p:cNvSpPr>
            <a:spLocks noChangeArrowheads="1"/>
          </p:cNvSpPr>
          <p:nvPr/>
        </p:nvSpPr>
        <p:spPr bwMode="auto">
          <a:xfrm>
            <a:off x="9083676" y="4178301"/>
            <a:ext cx="334963" cy="619125"/>
          </a:xfrm>
          <a:prstGeom prst="downArrow">
            <a:avLst>
              <a:gd name="adj1" fmla="val 50000"/>
              <a:gd name="adj2" fmla="val 46208"/>
            </a:avLst>
          </a:prstGeom>
          <a:solidFill>
            <a:schemeClr val="accent1"/>
          </a:solidFill>
          <a:ln w="50800">
            <a:solidFill>
              <a:schemeClr val="tx1"/>
            </a:solidFill>
            <a:miter lim="800000"/>
            <a:headEnd/>
            <a:tailEnd type="none" w="lg" len="lg"/>
          </a:ln>
        </p:spPr>
        <p:txBody>
          <a:bodyPr wrap="none" anchor="ctr"/>
          <a:lstStyle/>
          <a:p>
            <a:endParaRPr lang="en-US"/>
          </a:p>
        </p:txBody>
      </p:sp>
      <p:sp>
        <p:nvSpPr>
          <p:cNvPr id="23564" name="Oval 21"/>
          <p:cNvSpPr>
            <a:spLocks noChangeArrowheads="1"/>
          </p:cNvSpPr>
          <p:nvPr/>
        </p:nvSpPr>
        <p:spPr bwMode="auto">
          <a:xfrm>
            <a:off x="1524000" y="1773238"/>
            <a:ext cx="9144000" cy="3816350"/>
          </a:xfrm>
          <a:prstGeom prst="ellipse">
            <a:avLst/>
          </a:prstGeom>
          <a:solidFill>
            <a:srgbClr val="FFCC99">
              <a:alpha val="0"/>
            </a:srgbClr>
          </a:solidFill>
          <a:ln w="50800">
            <a:solidFill>
              <a:srgbClr val="FF0000"/>
            </a:solidFill>
            <a:round/>
            <a:headEnd/>
            <a:tailEnd type="none" w="lg" len="lg"/>
          </a:ln>
        </p:spPr>
        <p:txBody>
          <a:bodyPr wrap="none" anchor="ctr"/>
          <a:lstStyle/>
          <a:p>
            <a:endParaRPr lang="en-US"/>
          </a:p>
        </p:txBody>
      </p:sp>
      <p:sp>
        <p:nvSpPr>
          <p:cNvPr id="23565" name="Oval 22"/>
          <p:cNvSpPr>
            <a:spLocks noChangeArrowheads="1"/>
          </p:cNvSpPr>
          <p:nvPr/>
        </p:nvSpPr>
        <p:spPr bwMode="auto">
          <a:xfrm>
            <a:off x="6881819" y="3213100"/>
            <a:ext cx="1571635" cy="865188"/>
          </a:xfrm>
          <a:prstGeom prst="ellipse">
            <a:avLst/>
          </a:prstGeom>
          <a:solidFill>
            <a:srgbClr val="FFCC99">
              <a:alpha val="0"/>
            </a:srgbClr>
          </a:solidFill>
          <a:ln w="50800">
            <a:solidFill>
              <a:srgbClr val="FF0000"/>
            </a:solidFill>
            <a:round/>
            <a:headEnd/>
            <a:tailEnd type="none" w="lg" len="lg"/>
          </a:ln>
        </p:spPr>
        <p:txBody>
          <a:bodyPr wrap="none" anchor="ct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Suma environmentálních dopadů</a:t>
            </a:r>
          </a:p>
        </p:txBody>
      </p:sp>
      <p:sp>
        <p:nvSpPr>
          <p:cNvPr id="3" name="Zástupný symbol pro číslo snímku 2"/>
          <p:cNvSpPr>
            <a:spLocks noGrp="1"/>
          </p:cNvSpPr>
          <p:nvPr>
            <p:ph type="sldNum" sz="quarter" idx="12"/>
          </p:nvPr>
        </p:nvSpPr>
        <p:spPr>
          <a:xfrm>
            <a:off x="10058400" y="6181725"/>
            <a:ext cx="609600" cy="457200"/>
          </a:xfrm>
        </p:spPr>
        <p:txBody>
          <a:bodyPr/>
          <a:lstStyle/>
          <a:p>
            <a:fld id="{CFDE5DE7-8041-48F2-ADFD-CE2E2D90B67F}" type="slidenum">
              <a:rPr lang="cs-CZ" altLang="en-US" smtClean="0"/>
              <a:pPr/>
              <a:t>19</a:t>
            </a:fld>
            <a:endParaRPr lang="cs-CZ" altLang="en-US"/>
          </a:p>
        </p:txBody>
      </p:sp>
      <p:sp>
        <p:nvSpPr>
          <p:cNvPr id="303106" name="Rectangle 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cs-CZ"/>
          </a:p>
        </p:txBody>
      </p:sp>
      <p:graphicFrame>
        <p:nvGraphicFramePr>
          <p:cNvPr id="303105" name="Object 1"/>
          <p:cNvGraphicFramePr>
            <a:graphicFrameLocks noChangeAspect="1"/>
          </p:cNvGraphicFramePr>
          <p:nvPr/>
        </p:nvGraphicFramePr>
        <p:xfrm>
          <a:off x="635725" y="5286388"/>
          <a:ext cx="10903131" cy="785818"/>
        </p:xfrm>
        <a:graphic>
          <a:graphicData uri="http://schemas.openxmlformats.org/presentationml/2006/ole">
            <mc:AlternateContent xmlns:mc="http://schemas.openxmlformats.org/markup-compatibility/2006">
              <mc:Choice xmlns:v="urn:schemas-microsoft-com:vml" Requires="v">
                <p:oleObj name="Visio" r:id="rId2" imgW="9178671" imgH="394614" progId="Visio.Drawing.11">
                  <p:embed/>
                </p:oleObj>
              </mc:Choice>
              <mc:Fallback>
                <p:oleObj name="Visio" r:id="rId2" imgW="9178671" imgH="394614" progId="Visio.Drawing.11">
                  <p:embed/>
                  <p:pic>
                    <p:nvPicPr>
                      <p:cNvPr id="303105"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725" y="5286388"/>
                        <a:ext cx="10903131" cy="785818"/>
                      </a:xfrm>
                      <a:prstGeom prst="rect">
                        <a:avLst/>
                      </a:prstGeom>
                      <a:noFill/>
                    </p:spPr>
                  </p:pic>
                </p:oleObj>
              </mc:Fallback>
            </mc:AlternateContent>
          </a:graphicData>
        </a:graphic>
      </p:graphicFrame>
      <p:cxnSp>
        <p:nvCxnSpPr>
          <p:cNvPr id="12" name="Pravoúhlá spojnice 11"/>
          <p:cNvCxnSpPr/>
          <p:nvPr/>
        </p:nvCxnSpPr>
        <p:spPr>
          <a:xfrm flipV="1">
            <a:off x="775063" y="4032069"/>
            <a:ext cx="3108960" cy="696685"/>
          </a:xfrm>
          <a:prstGeom prst="bentConnector3">
            <a:avLst/>
          </a:prstGeom>
          <a:ln w="50800">
            <a:tailEnd type="triangle" w="lg" len="lg"/>
          </a:ln>
        </p:spPr>
        <p:style>
          <a:lnRef idx="1">
            <a:schemeClr val="accent5"/>
          </a:lnRef>
          <a:fillRef idx="0">
            <a:schemeClr val="accent5"/>
          </a:fillRef>
          <a:effectRef idx="0">
            <a:schemeClr val="accent5"/>
          </a:effectRef>
          <a:fontRef idx="minor">
            <a:schemeClr val="tx1"/>
          </a:fontRef>
        </p:style>
      </p:cxnSp>
      <p:cxnSp>
        <p:nvCxnSpPr>
          <p:cNvPr id="18" name="Pravoúhlá spojnice 17"/>
          <p:cNvCxnSpPr/>
          <p:nvPr/>
        </p:nvCxnSpPr>
        <p:spPr>
          <a:xfrm flipV="1">
            <a:off x="2329543" y="3335384"/>
            <a:ext cx="3108960" cy="696685"/>
          </a:xfrm>
          <a:prstGeom prst="bentConnector3">
            <a:avLst/>
          </a:prstGeom>
          <a:ln w="50800">
            <a:tailEnd type="triangle" w="lg" len="lg"/>
          </a:ln>
        </p:spPr>
        <p:style>
          <a:lnRef idx="1">
            <a:schemeClr val="accent5"/>
          </a:lnRef>
          <a:fillRef idx="0">
            <a:schemeClr val="accent5"/>
          </a:fillRef>
          <a:effectRef idx="0">
            <a:schemeClr val="accent5"/>
          </a:effectRef>
          <a:fontRef idx="minor">
            <a:schemeClr val="tx1"/>
          </a:fontRef>
        </p:style>
      </p:cxnSp>
      <p:cxnSp>
        <p:nvCxnSpPr>
          <p:cNvPr id="19" name="Pravoúhlá spojnice 18"/>
          <p:cNvCxnSpPr/>
          <p:nvPr/>
        </p:nvCxnSpPr>
        <p:spPr>
          <a:xfrm flipV="1">
            <a:off x="3884023" y="2638699"/>
            <a:ext cx="3108960" cy="696685"/>
          </a:xfrm>
          <a:prstGeom prst="bentConnector3">
            <a:avLst/>
          </a:prstGeom>
          <a:ln w="50800">
            <a:tailEnd type="triangle" w="lg" len="lg"/>
          </a:ln>
        </p:spPr>
        <p:style>
          <a:lnRef idx="1">
            <a:schemeClr val="accent5"/>
          </a:lnRef>
          <a:fillRef idx="0">
            <a:schemeClr val="accent5"/>
          </a:fillRef>
          <a:effectRef idx="0">
            <a:schemeClr val="accent5"/>
          </a:effectRef>
          <a:fontRef idx="minor">
            <a:schemeClr val="tx1"/>
          </a:fontRef>
        </p:style>
      </p:cxnSp>
      <p:cxnSp>
        <p:nvCxnSpPr>
          <p:cNvPr id="20" name="Pravoúhlá spojnice 19"/>
          <p:cNvCxnSpPr/>
          <p:nvPr/>
        </p:nvCxnSpPr>
        <p:spPr>
          <a:xfrm flipV="1">
            <a:off x="5438503" y="1942014"/>
            <a:ext cx="3108960" cy="696685"/>
          </a:xfrm>
          <a:prstGeom prst="bentConnector3">
            <a:avLst/>
          </a:prstGeom>
          <a:ln w="50800">
            <a:tailEnd type="triangle" w="lg" len="lg"/>
          </a:ln>
        </p:spPr>
        <p:style>
          <a:lnRef idx="1">
            <a:schemeClr val="accent5"/>
          </a:lnRef>
          <a:fillRef idx="0">
            <a:schemeClr val="accent5"/>
          </a:fillRef>
          <a:effectRef idx="0">
            <a:schemeClr val="accent5"/>
          </a:effectRef>
          <a:fontRef idx="minor">
            <a:schemeClr val="tx1"/>
          </a:fontRef>
        </p:style>
      </p:cxnSp>
      <p:cxnSp>
        <p:nvCxnSpPr>
          <p:cNvPr id="21" name="Pravoúhlá spojnice 20"/>
          <p:cNvCxnSpPr/>
          <p:nvPr/>
        </p:nvCxnSpPr>
        <p:spPr>
          <a:xfrm flipV="1">
            <a:off x="7559040" y="1245329"/>
            <a:ext cx="3108960" cy="696685"/>
          </a:xfrm>
          <a:prstGeom prst="bentConnector3">
            <a:avLst/>
          </a:prstGeom>
          <a:ln w="50800">
            <a:tailEnd type="triangle" w="lg" len="lg"/>
          </a:ln>
        </p:spPr>
        <p:style>
          <a:lnRef idx="1">
            <a:schemeClr val="accent5"/>
          </a:lnRef>
          <a:fillRef idx="0">
            <a:schemeClr val="accent5"/>
          </a:fillRef>
          <a:effectRef idx="0">
            <a:schemeClr val="accent5"/>
          </a:effectRef>
          <a:fontRef idx="minor">
            <a:schemeClr val="tx1"/>
          </a:fontRef>
        </p:style>
      </p:cxnSp>
      <p:sp>
        <p:nvSpPr>
          <p:cNvPr id="16" name="Šipka doprava 15"/>
          <p:cNvSpPr/>
          <p:nvPr/>
        </p:nvSpPr>
        <p:spPr>
          <a:xfrm rot="20194193">
            <a:off x="3335382" y="2610631"/>
            <a:ext cx="7802880" cy="1449508"/>
          </a:xfrm>
          <a:prstGeom prst="rightArrow">
            <a:avLst/>
          </a:prstGeom>
          <a:solidFill>
            <a:schemeClr val="accent5"/>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685032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p:txBody>
          <a:bodyPr/>
          <a:lstStyle/>
          <a:p>
            <a:r>
              <a:rPr lang="cs-CZ" dirty="0"/>
              <a:t>Co je to LCA? - Definice</a:t>
            </a:r>
          </a:p>
        </p:txBody>
      </p:sp>
      <p:sp>
        <p:nvSpPr>
          <p:cNvPr id="351235" name="Rectangle 3"/>
          <p:cNvSpPr>
            <a:spLocks noGrp="1" noChangeArrowheads="1"/>
          </p:cNvSpPr>
          <p:nvPr>
            <p:ph sz="half" idx="1"/>
          </p:nvPr>
        </p:nvSpPr>
        <p:spPr/>
        <p:txBody>
          <a:bodyPr>
            <a:normAutofit/>
          </a:bodyPr>
          <a:lstStyle/>
          <a:p>
            <a:r>
              <a:rPr lang="cs-CZ" dirty="0"/>
              <a:t>Ne:</a:t>
            </a:r>
          </a:p>
          <a:p>
            <a:pPr lvl="1"/>
            <a:r>
              <a:rPr lang="en-US" dirty="0"/>
              <a:t>Legalize Cannabis Association?</a:t>
            </a:r>
          </a:p>
          <a:p>
            <a:pPr lvl="1"/>
            <a:r>
              <a:rPr lang="en-US" dirty="0"/>
              <a:t>Lutheran Church of Angola?</a:t>
            </a:r>
            <a:endParaRPr lang="cs-CZ" dirty="0"/>
          </a:p>
          <a:p>
            <a:r>
              <a:rPr lang="cs-CZ" dirty="0"/>
              <a:t>Ano</a:t>
            </a:r>
          </a:p>
          <a:p>
            <a:pPr lvl="1"/>
            <a:r>
              <a:rPr lang="cs-CZ" dirty="0"/>
              <a:t>Life Cycle Assessment</a:t>
            </a:r>
          </a:p>
          <a:p>
            <a:pPr lvl="1"/>
            <a:r>
              <a:rPr lang="cs-CZ" dirty="0"/>
              <a:t>Posuzování životního cyklu</a:t>
            </a:r>
          </a:p>
        </p:txBody>
      </p:sp>
      <p:sp>
        <p:nvSpPr>
          <p:cNvPr id="5" name="Zástupný symbol pro obsah 4">
            <a:extLst>
              <a:ext uri="{FF2B5EF4-FFF2-40B4-BE49-F238E27FC236}">
                <a16:creationId xmlns:a16="http://schemas.microsoft.com/office/drawing/2014/main" id="{BA1A6EA6-52C9-456F-8405-C5C2E9EB9385}"/>
              </a:ext>
            </a:extLst>
          </p:cNvPr>
          <p:cNvSpPr>
            <a:spLocks noGrp="1"/>
          </p:cNvSpPr>
          <p:nvPr>
            <p:ph sz="half" idx="2"/>
          </p:nvPr>
        </p:nvSpPr>
        <p:spPr/>
        <p:txBody>
          <a:bodyPr>
            <a:normAutofit/>
          </a:bodyPr>
          <a:lstStyle/>
          <a:p>
            <a:endParaRPr lang="cs-CZ" dirty="0"/>
          </a:p>
          <a:p>
            <a:endParaRPr lang="cs-CZ" dirty="0"/>
          </a:p>
        </p:txBody>
      </p:sp>
      <p:sp>
        <p:nvSpPr>
          <p:cNvPr id="4" name="Zástupný symbol pro číslo snímku 3"/>
          <p:cNvSpPr>
            <a:spLocks noGrp="1"/>
          </p:cNvSpPr>
          <p:nvPr>
            <p:ph type="sldNum" sz="quarter" idx="12"/>
          </p:nvPr>
        </p:nvSpPr>
        <p:spPr/>
        <p:txBody>
          <a:bodyPr/>
          <a:lstStyle/>
          <a:p>
            <a:fld id="{CFDE5DE7-8041-48F2-ADFD-CE2E2D90B67F}" type="slidenum">
              <a:rPr lang="cs-CZ" altLang="en-US" smtClean="0"/>
              <a:pPr/>
              <a:t>2</a:t>
            </a:fld>
            <a:endParaRPr lang="cs-CZ" altLang="en-US"/>
          </a:p>
        </p:txBody>
      </p:sp>
      <p:pic>
        <p:nvPicPr>
          <p:cNvPr id="13" name="Picture 4" descr="j0293570">
            <a:extLst>
              <a:ext uri="{FF2B5EF4-FFF2-40B4-BE49-F238E27FC236}">
                <a16:creationId xmlns:a16="http://schemas.microsoft.com/office/drawing/2014/main" id="{CE34A834-63A6-4EDB-E6FE-570B529B6D06}"/>
              </a:ext>
            </a:extLst>
          </p:cNvPr>
          <p:cNvPicPr>
            <a:picLocks noChangeAspect="1" noChangeArrowheads="1"/>
          </p:cNvPicPr>
          <p:nvPr/>
        </p:nvPicPr>
        <p:blipFill>
          <a:blip r:embed="rId3" cstate="print"/>
          <a:srcRect/>
          <a:stretch>
            <a:fillRect/>
          </a:stretch>
        </p:blipFill>
        <p:spPr>
          <a:xfrm>
            <a:off x="8704794" y="2402444"/>
            <a:ext cx="719137" cy="720725"/>
          </a:xfrm>
          <a:prstGeom prst="rect">
            <a:avLst/>
          </a:prstGeom>
        </p:spPr>
      </p:pic>
      <p:pic>
        <p:nvPicPr>
          <p:cNvPr id="14" name="Picture 5" descr="j0183328">
            <a:extLst>
              <a:ext uri="{FF2B5EF4-FFF2-40B4-BE49-F238E27FC236}">
                <a16:creationId xmlns:a16="http://schemas.microsoft.com/office/drawing/2014/main" id="{F9A21D69-9FCA-6895-F8B9-3CA44B3A4C8F}"/>
              </a:ext>
            </a:extLst>
          </p:cNvPr>
          <p:cNvPicPr>
            <a:picLocks noChangeAspect="1" noChangeArrowheads="1"/>
          </p:cNvPicPr>
          <p:nvPr/>
        </p:nvPicPr>
        <p:blipFill>
          <a:blip r:embed="rId4" cstate="print"/>
          <a:srcRect/>
          <a:stretch>
            <a:fillRect/>
          </a:stretch>
        </p:blipFill>
        <p:spPr bwMode="auto">
          <a:xfrm>
            <a:off x="9136594" y="3121581"/>
            <a:ext cx="803275" cy="806450"/>
          </a:xfrm>
          <a:prstGeom prst="rect">
            <a:avLst/>
          </a:prstGeom>
          <a:noFill/>
        </p:spPr>
      </p:pic>
      <p:pic>
        <p:nvPicPr>
          <p:cNvPr id="15" name="Picture 6" descr="j0216858">
            <a:extLst>
              <a:ext uri="{FF2B5EF4-FFF2-40B4-BE49-F238E27FC236}">
                <a16:creationId xmlns:a16="http://schemas.microsoft.com/office/drawing/2014/main" id="{2C2D38EA-77EE-B8D2-20E1-B5D797E23C51}"/>
              </a:ext>
            </a:extLst>
          </p:cNvPr>
          <p:cNvPicPr>
            <a:picLocks noChangeAspect="1" noChangeArrowheads="1"/>
          </p:cNvPicPr>
          <p:nvPr/>
        </p:nvPicPr>
        <p:blipFill>
          <a:blip r:embed="rId5" cstate="print"/>
          <a:srcRect/>
          <a:stretch>
            <a:fillRect/>
          </a:stretch>
        </p:blipFill>
        <p:spPr bwMode="auto">
          <a:xfrm>
            <a:off x="8057093" y="3986768"/>
            <a:ext cx="1827212" cy="833438"/>
          </a:xfrm>
          <a:prstGeom prst="rect">
            <a:avLst/>
          </a:prstGeom>
          <a:noFill/>
        </p:spPr>
      </p:pic>
      <p:pic>
        <p:nvPicPr>
          <p:cNvPr id="16" name="Picture 7" descr="j0233312">
            <a:extLst>
              <a:ext uri="{FF2B5EF4-FFF2-40B4-BE49-F238E27FC236}">
                <a16:creationId xmlns:a16="http://schemas.microsoft.com/office/drawing/2014/main" id="{2FA41A51-B6B9-AB15-3B86-638C44CE9A59}"/>
              </a:ext>
            </a:extLst>
          </p:cNvPr>
          <p:cNvPicPr>
            <a:picLocks noChangeAspect="1" noChangeArrowheads="1"/>
          </p:cNvPicPr>
          <p:nvPr/>
        </p:nvPicPr>
        <p:blipFill>
          <a:blip r:embed="rId6" cstate="print"/>
          <a:srcRect/>
          <a:stretch>
            <a:fillRect/>
          </a:stretch>
        </p:blipFill>
        <p:spPr bwMode="auto">
          <a:xfrm>
            <a:off x="8704794" y="1681719"/>
            <a:ext cx="777875" cy="792163"/>
          </a:xfrm>
          <a:prstGeom prst="rect">
            <a:avLst/>
          </a:prstGeom>
          <a:noFill/>
        </p:spPr>
      </p:pic>
      <p:pic>
        <p:nvPicPr>
          <p:cNvPr id="17" name="Picture 8" descr="j0278882">
            <a:extLst>
              <a:ext uri="{FF2B5EF4-FFF2-40B4-BE49-F238E27FC236}">
                <a16:creationId xmlns:a16="http://schemas.microsoft.com/office/drawing/2014/main" id="{AB6134EA-262D-C6EF-6D4D-538347DA124E}"/>
              </a:ext>
            </a:extLst>
          </p:cNvPr>
          <p:cNvPicPr>
            <a:picLocks noChangeAspect="1" noChangeArrowheads="1"/>
          </p:cNvPicPr>
          <p:nvPr/>
        </p:nvPicPr>
        <p:blipFill>
          <a:blip r:embed="rId7" cstate="print"/>
          <a:srcRect/>
          <a:stretch>
            <a:fillRect/>
          </a:stretch>
        </p:blipFill>
        <p:spPr bwMode="auto">
          <a:xfrm>
            <a:off x="7985656" y="4994832"/>
            <a:ext cx="904875" cy="904875"/>
          </a:xfrm>
          <a:prstGeom prst="rect">
            <a:avLst/>
          </a:prstGeom>
          <a:noFill/>
        </p:spPr>
      </p:pic>
      <p:pic>
        <p:nvPicPr>
          <p:cNvPr id="18" name="Picture 9" descr="j0285360">
            <a:extLst>
              <a:ext uri="{FF2B5EF4-FFF2-40B4-BE49-F238E27FC236}">
                <a16:creationId xmlns:a16="http://schemas.microsoft.com/office/drawing/2014/main" id="{940EC53A-AAC3-E430-5121-3EA96EFE7398}"/>
              </a:ext>
            </a:extLst>
          </p:cNvPr>
          <p:cNvPicPr>
            <a:picLocks noChangeAspect="1" noChangeArrowheads="1"/>
          </p:cNvPicPr>
          <p:nvPr/>
        </p:nvPicPr>
        <p:blipFill>
          <a:blip r:embed="rId8" cstate="print"/>
          <a:srcRect/>
          <a:stretch>
            <a:fillRect/>
          </a:stretch>
        </p:blipFill>
        <p:spPr bwMode="auto">
          <a:xfrm>
            <a:off x="8057094" y="3050144"/>
            <a:ext cx="657225" cy="809625"/>
          </a:xfrm>
          <a:prstGeom prst="rect">
            <a:avLst/>
          </a:prstGeom>
          <a:noFill/>
        </p:spPr>
      </p:pic>
      <p:pic>
        <p:nvPicPr>
          <p:cNvPr id="19" name="Picture 10" descr="j0299611">
            <a:extLst>
              <a:ext uri="{FF2B5EF4-FFF2-40B4-BE49-F238E27FC236}">
                <a16:creationId xmlns:a16="http://schemas.microsoft.com/office/drawing/2014/main" id="{D04664E5-0897-911B-B877-5847B8B56592}"/>
              </a:ext>
            </a:extLst>
          </p:cNvPr>
          <p:cNvPicPr>
            <a:picLocks noChangeAspect="1" noChangeArrowheads="1"/>
          </p:cNvPicPr>
          <p:nvPr/>
        </p:nvPicPr>
        <p:blipFill>
          <a:blip r:embed="rId9" cstate="print"/>
          <a:srcRect/>
          <a:stretch>
            <a:fillRect/>
          </a:stretch>
        </p:blipFill>
        <p:spPr bwMode="auto">
          <a:xfrm>
            <a:off x="8920694" y="5066268"/>
            <a:ext cx="1017587" cy="755650"/>
          </a:xfrm>
          <a:prstGeom prst="rect">
            <a:avLst/>
          </a:prstGeom>
          <a:noFill/>
        </p:spPr>
      </p:pic>
      <p:pic>
        <p:nvPicPr>
          <p:cNvPr id="20" name="Picture 11" descr="j0252349">
            <a:extLst>
              <a:ext uri="{FF2B5EF4-FFF2-40B4-BE49-F238E27FC236}">
                <a16:creationId xmlns:a16="http://schemas.microsoft.com/office/drawing/2014/main" id="{DCA88760-8F2F-3DDE-E53C-747D5F22F113}"/>
              </a:ext>
            </a:extLst>
          </p:cNvPr>
          <p:cNvPicPr>
            <a:picLocks noChangeAspect="1" noChangeArrowheads="1"/>
          </p:cNvPicPr>
          <p:nvPr/>
        </p:nvPicPr>
        <p:blipFill>
          <a:blip r:embed="rId10" cstate="print"/>
          <a:srcRect/>
          <a:stretch>
            <a:fillRect/>
          </a:stretch>
        </p:blipFill>
        <p:spPr bwMode="auto">
          <a:xfrm>
            <a:off x="8631768" y="3121582"/>
            <a:ext cx="819150" cy="498475"/>
          </a:xfrm>
          <a:prstGeom prst="rect">
            <a:avLst/>
          </a:prstGeom>
          <a:noFill/>
        </p:spPr>
      </p:pic>
      <p:sp>
        <p:nvSpPr>
          <p:cNvPr id="21" name="Line 12">
            <a:extLst>
              <a:ext uri="{FF2B5EF4-FFF2-40B4-BE49-F238E27FC236}">
                <a16:creationId xmlns:a16="http://schemas.microsoft.com/office/drawing/2014/main" id="{52685503-CBB4-F626-5318-7DCB2FC620BC}"/>
              </a:ext>
            </a:extLst>
          </p:cNvPr>
          <p:cNvSpPr>
            <a:spLocks noChangeShapeType="1"/>
          </p:cNvSpPr>
          <p:nvPr/>
        </p:nvSpPr>
        <p:spPr bwMode="auto">
          <a:xfrm flipV="1">
            <a:off x="7120468" y="1970643"/>
            <a:ext cx="647700" cy="0"/>
          </a:xfrm>
          <a:prstGeom prst="line">
            <a:avLst/>
          </a:prstGeom>
          <a:noFill/>
          <a:ln w="50800">
            <a:solidFill>
              <a:schemeClr val="tx1"/>
            </a:solidFill>
            <a:round/>
            <a:headEnd/>
            <a:tailEnd type="triangle" w="lg" len="lg"/>
          </a:ln>
          <a:effectLst/>
        </p:spPr>
        <p:txBody>
          <a:bodyPr/>
          <a:lstStyle/>
          <a:p>
            <a:endParaRPr lang="cs-CZ"/>
          </a:p>
        </p:txBody>
      </p:sp>
      <p:sp>
        <p:nvSpPr>
          <p:cNvPr id="22" name="Line 13">
            <a:extLst>
              <a:ext uri="{FF2B5EF4-FFF2-40B4-BE49-F238E27FC236}">
                <a16:creationId xmlns:a16="http://schemas.microsoft.com/office/drawing/2014/main" id="{6D9DBB2F-CE67-C092-CFB2-E48187FCC79D}"/>
              </a:ext>
            </a:extLst>
          </p:cNvPr>
          <p:cNvSpPr>
            <a:spLocks noChangeShapeType="1"/>
          </p:cNvSpPr>
          <p:nvPr/>
        </p:nvSpPr>
        <p:spPr bwMode="auto">
          <a:xfrm flipV="1">
            <a:off x="7120468" y="2761218"/>
            <a:ext cx="647700" cy="0"/>
          </a:xfrm>
          <a:prstGeom prst="line">
            <a:avLst/>
          </a:prstGeom>
          <a:noFill/>
          <a:ln w="50800">
            <a:solidFill>
              <a:schemeClr val="tx1"/>
            </a:solidFill>
            <a:round/>
            <a:headEnd/>
            <a:tailEnd type="triangle" w="lg" len="lg"/>
          </a:ln>
          <a:effectLst/>
        </p:spPr>
        <p:txBody>
          <a:bodyPr/>
          <a:lstStyle/>
          <a:p>
            <a:endParaRPr lang="cs-CZ"/>
          </a:p>
        </p:txBody>
      </p:sp>
      <p:sp>
        <p:nvSpPr>
          <p:cNvPr id="23" name="Line 14">
            <a:extLst>
              <a:ext uri="{FF2B5EF4-FFF2-40B4-BE49-F238E27FC236}">
                <a16:creationId xmlns:a16="http://schemas.microsoft.com/office/drawing/2014/main" id="{8C2E4FDA-DD87-189F-F5B7-531AC0ACC613}"/>
              </a:ext>
            </a:extLst>
          </p:cNvPr>
          <p:cNvSpPr>
            <a:spLocks noChangeShapeType="1"/>
          </p:cNvSpPr>
          <p:nvPr/>
        </p:nvSpPr>
        <p:spPr bwMode="auto">
          <a:xfrm flipV="1">
            <a:off x="7120468" y="3697843"/>
            <a:ext cx="647700" cy="0"/>
          </a:xfrm>
          <a:prstGeom prst="line">
            <a:avLst/>
          </a:prstGeom>
          <a:noFill/>
          <a:ln w="50800">
            <a:solidFill>
              <a:schemeClr val="tx1"/>
            </a:solidFill>
            <a:round/>
            <a:headEnd/>
            <a:tailEnd type="triangle" w="lg" len="lg"/>
          </a:ln>
          <a:effectLst/>
        </p:spPr>
        <p:txBody>
          <a:bodyPr/>
          <a:lstStyle/>
          <a:p>
            <a:endParaRPr lang="cs-CZ"/>
          </a:p>
        </p:txBody>
      </p:sp>
      <p:sp>
        <p:nvSpPr>
          <p:cNvPr id="24" name="Line 15">
            <a:extLst>
              <a:ext uri="{FF2B5EF4-FFF2-40B4-BE49-F238E27FC236}">
                <a16:creationId xmlns:a16="http://schemas.microsoft.com/office/drawing/2014/main" id="{5AE681C1-E3D4-CCA8-D1B8-9BF033908582}"/>
              </a:ext>
            </a:extLst>
          </p:cNvPr>
          <p:cNvSpPr>
            <a:spLocks noChangeShapeType="1"/>
          </p:cNvSpPr>
          <p:nvPr/>
        </p:nvSpPr>
        <p:spPr bwMode="auto">
          <a:xfrm flipV="1">
            <a:off x="7120468" y="4561443"/>
            <a:ext cx="647700" cy="0"/>
          </a:xfrm>
          <a:prstGeom prst="line">
            <a:avLst/>
          </a:prstGeom>
          <a:noFill/>
          <a:ln w="50800">
            <a:solidFill>
              <a:schemeClr val="tx1"/>
            </a:solidFill>
            <a:round/>
            <a:headEnd/>
            <a:tailEnd type="triangle" w="lg" len="lg"/>
          </a:ln>
          <a:effectLst/>
        </p:spPr>
        <p:txBody>
          <a:bodyPr/>
          <a:lstStyle/>
          <a:p>
            <a:endParaRPr lang="cs-CZ"/>
          </a:p>
        </p:txBody>
      </p:sp>
      <p:sp>
        <p:nvSpPr>
          <p:cNvPr id="25" name="Line 16">
            <a:extLst>
              <a:ext uri="{FF2B5EF4-FFF2-40B4-BE49-F238E27FC236}">
                <a16:creationId xmlns:a16="http://schemas.microsoft.com/office/drawing/2014/main" id="{5BC284F2-00E6-9CBB-7993-28FD2D98CF68}"/>
              </a:ext>
            </a:extLst>
          </p:cNvPr>
          <p:cNvSpPr>
            <a:spLocks noChangeShapeType="1"/>
          </p:cNvSpPr>
          <p:nvPr/>
        </p:nvSpPr>
        <p:spPr bwMode="auto">
          <a:xfrm flipV="1">
            <a:off x="7120468" y="5353606"/>
            <a:ext cx="647700" cy="0"/>
          </a:xfrm>
          <a:prstGeom prst="line">
            <a:avLst/>
          </a:prstGeom>
          <a:noFill/>
          <a:ln w="50800">
            <a:solidFill>
              <a:schemeClr val="tx1"/>
            </a:solidFill>
            <a:round/>
            <a:headEnd/>
            <a:tailEnd type="triangle" w="lg" len="lg"/>
          </a:ln>
          <a:effectLst/>
        </p:spPr>
        <p:txBody>
          <a:bodyPr/>
          <a:lstStyle/>
          <a:p>
            <a:endParaRPr lang="cs-CZ"/>
          </a:p>
        </p:txBody>
      </p:sp>
      <p:sp>
        <p:nvSpPr>
          <p:cNvPr id="26" name="Line 17">
            <a:extLst>
              <a:ext uri="{FF2B5EF4-FFF2-40B4-BE49-F238E27FC236}">
                <a16:creationId xmlns:a16="http://schemas.microsoft.com/office/drawing/2014/main" id="{F1658DB1-9F40-3FD3-8434-0C304D424C1C}"/>
              </a:ext>
            </a:extLst>
          </p:cNvPr>
          <p:cNvSpPr>
            <a:spLocks noChangeShapeType="1"/>
          </p:cNvSpPr>
          <p:nvPr/>
        </p:nvSpPr>
        <p:spPr bwMode="auto">
          <a:xfrm flipV="1">
            <a:off x="10073218" y="1970643"/>
            <a:ext cx="647700" cy="0"/>
          </a:xfrm>
          <a:prstGeom prst="line">
            <a:avLst/>
          </a:prstGeom>
          <a:noFill/>
          <a:ln w="50800">
            <a:solidFill>
              <a:schemeClr val="tx1"/>
            </a:solidFill>
            <a:round/>
            <a:headEnd/>
            <a:tailEnd type="triangle" w="lg" len="lg"/>
          </a:ln>
          <a:effectLst/>
        </p:spPr>
        <p:txBody>
          <a:bodyPr/>
          <a:lstStyle/>
          <a:p>
            <a:endParaRPr lang="cs-CZ"/>
          </a:p>
        </p:txBody>
      </p:sp>
      <p:sp>
        <p:nvSpPr>
          <p:cNvPr id="27" name="Line 18">
            <a:extLst>
              <a:ext uri="{FF2B5EF4-FFF2-40B4-BE49-F238E27FC236}">
                <a16:creationId xmlns:a16="http://schemas.microsoft.com/office/drawing/2014/main" id="{1D2DE7DB-FB5C-D357-53FB-780273225B5B}"/>
              </a:ext>
            </a:extLst>
          </p:cNvPr>
          <p:cNvSpPr>
            <a:spLocks noChangeShapeType="1"/>
          </p:cNvSpPr>
          <p:nvPr/>
        </p:nvSpPr>
        <p:spPr bwMode="auto">
          <a:xfrm flipV="1">
            <a:off x="10146243" y="2834243"/>
            <a:ext cx="647700" cy="0"/>
          </a:xfrm>
          <a:prstGeom prst="line">
            <a:avLst/>
          </a:prstGeom>
          <a:noFill/>
          <a:ln w="50800">
            <a:solidFill>
              <a:schemeClr val="tx1"/>
            </a:solidFill>
            <a:round/>
            <a:headEnd/>
            <a:tailEnd type="triangle" w="lg" len="lg"/>
          </a:ln>
          <a:effectLst/>
        </p:spPr>
        <p:txBody>
          <a:bodyPr/>
          <a:lstStyle/>
          <a:p>
            <a:endParaRPr lang="cs-CZ"/>
          </a:p>
        </p:txBody>
      </p:sp>
      <p:sp>
        <p:nvSpPr>
          <p:cNvPr id="28" name="Line 19">
            <a:extLst>
              <a:ext uri="{FF2B5EF4-FFF2-40B4-BE49-F238E27FC236}">
                <a16:creationId xmlns:a16="http://schemas.microsoft.com/office/drawing/2014/main" id="{40774620-1E21-93DF-8553-4DF9E6DA5DFF}"/>
              </a:ext>
            </a:extLst>
          </p:cNvPr>
          <p:cNvSpPr>
            <a:spLocks noChangeShapeType="1"/>
          </p:cNvSpPr>
          <p:nvPr/>
        </p:nvSpPr>
        <p:spPr bwMode="auto">
          <a:xfrm flipV="1">
            <a:off x="10217680" y="3770868"/>
            <a:ext cx="647700" cy="0"/>
          </a:xfrm>
          <a:prstGeom prst="line">
            <a:avLst/>
          </a:prstGeom>
          <a:noFill/>
          <a:ln w="50800">
            <a:solidFill>
              <a:schemeClr val="tx1"/>
            </a:solidFill>
            <a:round/>
            <a:headEnd/>
            <a:tailEnd type="triangle" w="lg" len="lg"/>
          </a:ln>
          <a:effectLst/>
        </p:spPr>
        <p:txBody>
          <a:bodyPr/>
          <a:lstStyle/>
          <a:p>
            <a:endParaRPr lang="cs-CZ"/>
          </a:p>
        </p:txBody>
      </p:sp>
      <p:sp>
        <p:nvSpPr>
          <p:cNvPr id="29" name="Line 20">
            <a:extLst>
              <a:ext uri="{FF2B5EF4-FFF2-40B4-BE49-F238E27FC236}">
                <a16:creationId xmlns:a16="http://schemas.microsoft.com/office/drawing/2014/main" id="{3AC59F34-9C5C-E74D-0E55-67FDF897B41C}"/>
              </a:ext>
            </a:extLst>
          </p:cNvPr>
          <p:cNvSpPr>
            <a:spLocks noChangeShapeType="1"/>
          </p:cNvSpPr>
          <p:nvPr/>
        </p:nvSpPr>
        <p:spPr bwMode="auto">
          <a:xfrm flipV="1">
            <a:off x="10217680" y="4561443"/>
            <a:ext cx="647700" cy="0"/>
          </a:xfrm>
          <a:prstGeom prst="line">
            <a:avLst/>
          </a:prstGeom>
          <a:noFill/>
          <a:ln w="50800">
            <a:solidFill>
              <a:schemeClr val="tx1"/>
            </a:solidFill>
            <a:round/>
            <a:headEnd/>
            <a:tailEnd type="triangle" w="lg" len="lg"/>
          </a:ln>
          <a:effectLst/>
        </p:spPr>
        <p:txBody>
          <a:bodyPr/>
          <a:lstStyle/>
          <a:p>
            <a:endParaRPr lang="cs-CZ"/>
          </a:p>
        </p:txBody>
      </p:sp>
      <p:sp>
        <p:nvSpPr>
          <p:cNvPr id="30" name="Line 21">
            <a:extLst>
              <a:ext uri="{FF2B5EF4-FFF2-40B4-BE49-F238E27FC236}">
                <a16:creationId xmlns:a16="http://schemas.microsoft.com/office/drawing/2014/main" id="{D5FA41DB-5573-CBEC-89F0-B953C33CBF63}"/>
              </a:ext>
            </a:extLst>
          </p:cNvPr>
          <p:cNvSpPr>
            <a:spLocks noChangeShapeType="1"/>
          </p:cNvSpPr>
          <p:nvPr/>
        </p:nvSpPr>
        <p:spPr bwMode="auto">
          <a:xfrm flipV="1">
            <a:off x="10217680" y="5353606"/>
            <a:ext cx="647700" cy="0"/>
          </a:xfrm>
          <a:prstGeom prst="line">
            <a:avLst/>
          </a:prstGeom>
          <a:noFill/>
          <a:ln w="50800">
            <a:solidFill>
              <a:schemeClr val="tx1"/>
            </a:solidFill>
            <a:round/>
            <a:headEnd/>
            <a:tailEnd type="triangle" w="lg" len="lg"/>
          </a:ln>
          <a:effectLst/>
        </p:spPr>
        <p:txBody>
          <a:bodyPr/>
          <a:lstStyle/>
          <a:p>
            <a:endParaRPr lang="cs-CZ"/>
          </a:p>
        </p:txBody>
      </p:sp>
      <p:sp>
        <p:nvSpPr>
          <p:cNvPr id="31" name="Text Box 22">
            <a:extLst>
              <a:ext uri="{FF2B5EF4-FFF2-40B4-BE49-F238E27FC236}">
                <a16:creationId xmlns:a16="http://schemas.microsoft.com/office/drawing/2014/main" id="{34E9E2B8-6D98-B730-A9CE-6083137C4384}"/>
              </a:ext>
            </a:extLst>
          </p:cNvPr>
          <p:cNvSpPr txBox="1">
            <a:spLocks noChangeArrowheads="1"/>
          </p:cNvSpPr>
          <p:nvPr/>
        </p:nvSpPr>
        <p:spPr bwMode="auto">
          <a:xfrm>
            <a:off x="7049030" y="1249919"/>
            <a:ext cx="882650" cy="366713"/>
          </a:xfrm>
          <a:prstGeom prst="rect">
            <a:avLst/>
          </a:prstGeom>
          <a:noFill/>
          <a:ln w="50800">
            <a:noFill/>
            <a:miter lim="800000"/>
            <a:headEnd/>
            <a:tailEnd type="none" w="lg" len="lg"/>
          </a:ln>
          <a:effectLst/>
        </p:spPr>
        <p:txBody>
          <a:bodyPr wrap="none">
            <a:spAutoFit/>
          </a:bodyPr>
          <a:lstStyle/>
          <a:p>
            <a:r>
              <a:rPr lang="cs-CZ"/>
              <a:t>Vstupy</a:t>
            </a:r>
          </a:p>
        </p:txBody>
      </p:sp>
      <p:sp>
        <p:nvSpPr>
          <p:cNvPr id="351232" name="Text Box 23">
            <a:extLst>
              <a:ext uri="{FF2B5EF4-FFF2-40B4-BE49-F238E27FC236}">
                <a16:creationId xmlns:a16="http://schemas.microsoft.com/office/drawing/2014/main" id="{19636E3B-1A25-6B86-6208-3F8226750294}"/>
              </a:ext>
            </a:extLst>
          </p:cNvPr>
          <p:cNvSpPr txBox="1">
            <a:spLocks noChangeArrowheads="1"/>
          </p:cNvSpPr>
          <p:nvPr/>
        </p:nvSpPr>
        <p:spPr bwMode="auto">
          <a:xfrm>
            <a:off x="9138181" y="1321356"/>
            <a:ext cx="1991251" cy="369332"/>
          </a:xfrm>
          <a:prstGeom prst="rect">
            <a:avLst/>
          </a:prstGeom>
          <a:noFill/>
          <a:ln w="50800">
            <a:noFill/>
            <a:miter lim="800000"/>
            <a:headEnd/>
            <a:tailEnd type="none" w="lg" len="lg"/>
          </a:ln>
          <a:effectLst/>
        </p:spPr>
        <p:txBody>
          <a:bodyPr wrap="none">
            <a:spAutoFit/>
          </a:bodyPr>
          <a:lstStyle/>
          <a:p>
            <a:r>
              <a:rPr lang="cs-CZ"/>
              <a:t>Výstupy / dopady</a:t>
            </a:r>
          </a:p>
        </p:txBody>
      </p:sp>
      <p:sp>
        <p:nvSpPr>
          <p:cNvPr id="351233" name="Line 24">
            <a:extLst>
              <a:ext uri="{FF2B5EF4-FFF2-40B4-BE49-F238E27FC236}">
                <a16:creationId xmlns:a16="http://schemas.microsoft.com/office/drawing/2014/main" id="{3838978C-A0A6-BB56-DFD2-491126F1C04D}"/>
              </a:ext>
            </a:extLst>
          </p:cNvPr>
          <p:cNvSpPr>
            <a:spLocks noChangeShapeType="1"/>
          </p:cNvSpPr>
          <p:nvPr/>
        </p:nvSpPr>
        <p:spPr bwMode="auto">
          <a:xfrm flipH="1">
            <a:off x="6617231" y="5066268"/>
            <a:ext cx="360363" cy="0"/>
          </a:xfrm>
          <a:prstGeom prst="line">
            <a:avLst/>
          </a:prstGeom>
          <a:noFill/>
          <a:ln w="50800">
            <a:solidFill>
              <a:schemeClr val="tx1"/>
            </a:solidFill>
            <a:round/>
            <a:headEnd/>
            <a:tailEnd type="none" w="lg" len="lg"/>
          </a:ln>
          <a:effectLst/>
        </p:spPr>
        <p:txBody>
          <a:bodyPr/>
          <a:lstStyle/>
          <a:p>
            <a:endParaRPr lang="cs-CZ"/>
          </a:p>
        </p:txBody>
      </p:sp>
      <p:sp>
        <p:nvSpPr>
          <p:cNvPr id="351236" name="Line 25">
            <a:extLst>
              <a:ext uri="{FF2B5EF4-FFF2-40B4-BE49-F238E27FC236}">
                <a16:creationId xmlns:a16="http://schemas.microsoft.com/office/drawing/2014/main" id="{7F6E8D9D-566E-2726-4875-B02A93E521D9}"/>
              </a:ext>
            </a:extLst>
          </p:cNvPr>
          <p:cNvSpPr>
            <a:spLocks noChangeShapeType="1"/>
          </p:cNvSpPr>
          <p:nvPr/>
        </p:nvSpPr>
        <p:spPr bwMode="auto">
          <a:xfrm>
            <a:off x="6617231" y="4705906"/>
            <a:ext cx="360363" cy="0"/>
          </a:xfrm>
          <a:prstGeom prst="line">
            <a:avLst/>
          </a:prstGeom>
          <a:noFill/>
          <a:ln w="50800">
            <a:solidFill>
              <a:schemeClr val="tx1"/>
            </a:solidFill>
            <a:round/>
            <a:headEnd/>
            <a:tailEnd type="triangle" w="lg" len="lg"/>
          </a:ln>
          <a:effectLst/>
        </p:spPr>
        <p:txBody>
          <a:bodyPr/>
          <a:lstStyle/>
          <a:p>
            <a:endParaRPr lang="cs-CZ"/>
          </a:p>
        </p:txBody>
      </p:sp>
      <p:cxnSp>
        <p:nvCxnSpPr>
          <p:cNvPr id="351237" name="AutoShape 26">
            <a:extLst>
              <a:ext uri="{FF2B5EF4-FFF2-40B4-BE49-F238E27FC236}">
                <a16:creationId xmlns:a16="http://schemas.microsoft.com/office/drawing/2014/main" id="{B0E03019-BB16-0018-3D80-95031883816C}"/>
              </a:ext>
            </a:extLst>
          </p:cNvPr>
          <p:cNvCxnSpPr>
            <a:cxnSpLocks noChangeShapeType="1"/>
          </p:cNvCxnSpPr>
          <p:nvPr/>
        </p:nvCxnSpPr>
        <p:spPr bwMode="auto">
          <a:xfrm>
            <a:off x="6695018" y="4032012"/>
            <a:ext cx="0" cy="0"/>
          </a:xfrm>
          <a:prstGeom prst="straightConnector1">
            <a:avLst/>
          </a:prstGeom>
          <a:noFill/>
          <a:ln w="50800">
            <a:solidFill>
              <a:schemeClr val="tx1"/>
            </a:solidFill>
            <a:round/>
            <a:headEnd/>
            <a:tailEnd type="none" w="lg" len="lg"/>
          </a:ln>
          <a:effectLst/>
        </p:spPr>
      </p:cxnSp>
      <p:cxnSp>
        <p:nvCxnSpPr>
          <p:cNvPr id="351238" name="AutoShape 27">
            <a:extLst>
              <a:ext uri="{FF2B5EF4-FFF2-40B4-BE49-F238E27FC236}">
                <a16:creationId xmlns:a16="http://schemas.microsoft.com/office/drawing/2014/main" id="{88FD402F-C45C-EDF7-F0A6-C63680890C3E}"/>
              </a:ext>
            </a:extLst>
          </p:cNvPr>
          <p:cNvCxnSpPr>
            <a:cxnSpLocks noChangeShapeType="1"/>
            <a:stCxn id="351233" idx="1"/>
            <a:endCxn id="351236" idx="0"/>
          </p:cNvCxnSpPr>
          <p:nvPr/>
        </p:nvCxnSpPr>
        <p:spPr bwMode="auto">
          <a:xfrm flipH="1" flipV="1">
            <a:off x="6617230" y="4680506"/>
            <a:ext cx="1588" cy="411162"/>
          </a:xfrm>
          <a:prstGeom prst="straightConnector1">
            <a:avLst/>
          </a:prstGeom>
          <a:noFill/>
          <a:ln w="50800">
            <a:solidFill>
              <a:schemeClr val="tx1"/>
            </a:solidFill>
            <a:round/>
            <a:headEnd/>
            <a:tailEnd type="none" w="lg" len="lg"/>
          </a:ln>
          <a:effectLst/>
        </p:spPr>
      </p:cxnSp>
      <p:sp>
        <p:nvSpPr>
          <p:cNvPr id="351239" name="Line 28">
            <a:extLst>
              <a:ext uri="{FF2B5EF4-FFF2-40B4-BE49-F238E27FC236}">
                <a16:creationId xmlns:a16="http://schemas.microsoft.com/office/drawing/2014/main" id="{227CB67B-298E-A084-65F5-49B892D865E8}"/>
              </a:ext>
            </a:extLst>
          </p:cNvPr>
          <p:cNvSpPr>
            <a:spLocks noChangeShapeType="1"/>
          </p:cNvSpPr>
          <p:nvPr/>
        </p:nvSpPr>
        <p:spPr bwMode="auto">
          <a:xfrm flipH="1">
            <a:off x="6545793" y="5353606"/>
            <a:ext cx="360362" cy="0"/>
          </a:xfrm>
          <a:prstGeom prst="line">
            <a:avLst/>
          </a:prstGeom>
          <a:noFill/>
          <a:ln w="50800">
            <a:solidFill>
              <a:schemeClr val="tx1"/>
            </a:solidFill>
            <a:round/>
            <a:headEnd/>
            <a:tailEnd type="none" w="lg" len="lg"/>
          </a:ln>
          <a:effectLst/>
        </p:spPr>
        <p:txBody>
          <a:bodyPr/>
          <a:lstStyle/>
          <a:p>
            <a:endParaRPr lang="cs-CZ"/>
          </a:p>
        </p:txBody>
      </p:sp>
      <p:sp>
        <p:nvSpPr>
          <p:cNvPr id="351240" name="Line 29">
            <a:extLst>
              <a:ext uri="{FF2B5EF4-FFF2-40B4-BE49-F238E27FC236}">
                <a16:creationId xmlns:a16="http://schemas.microsoft.com/office/drawing/2014/main" id="{5024B542-C4A6-9B64-2E38-E034963F473A}"/>
              </a:ext>
            </a:extLst>
          </p:cNvPr>
          <p:cNvSpPr>
            <a:spLocks noChangeShapeType="1"/>
          </p:cNvSpPr>
          <p:nvPr/>
        </p:nvSpPr>
        <p:spPr bwMode="auto">
          <a:xfrm>
            <a:off x="6545793" y="3337481"/>
            <a:ext cx="360362" cy="0"/>
          </a:xfrm>
          <a:prstGeom prst="line">
            <a:avLst/>
          </a:prstGeom>
          <a:noFill/>
          <a:ln w="50800">
            <a:solidFill>
              <a:schemeClr val="tx1"/>
            </a:solidFill>
            <a:round/>
            <a:headEnd/>
            <a:tailEnd type="triangle" w="lg" len="lg"/>
          </a:ln>
          <a:effectLst/>
        </p:spPr>
        <p:txBody>
          <a:bodyPr/>
          <a:lstStyle/>
          <a:p>
            <a:endParaRPr lang="cs-CZ"/>
          </a:p>
        </p:txBody>
      </p:sp>
      <p:cxnSp>
        <p:nvCxnSpPr>
          <p:cNvPr id="351241" name="AutoShape 30">
            <a:extLst>
              <a:ext uri="{FF2B5EF4-FFF2-40B4-BE49-F238E27FC236}">
                <a16:creationId xmlns:a16="http://schemas.microsoft.com/office/drawing/2014/main" id="{C5A599C4-2CB7-F93D-298B-92CF96CB0C1C}"/>
              </a:ext>
            </a:extLst>
          </p:cNvPr>
          <p:cNvCxnSpPr>
            <a:cxnSpLocks noChangeShapeType="1"/>
            <a:stCxn id="351239" idx="1"/>
            <a:endCxn id="351240" idx="0"/>
          </p:cNvCxnSpPr>
          <p:nvPr/>
        </p:nvCxnSpPr>
        <p:spPr bwMode="auto">
          <a:xfrm flipH="1" flipV="1">
            <a:off x="6545794" y="3312082"/>
            <a:ext cx="1587" cy="2066925"/>
          </a:xfrm>
          <a:prstGeom prst="straightConnector1">
            <a:avLst/>
          </a:prstGeom>
          <a:noFill/>
          <a:ln w="50800">
            <a:solidFill>
              <a:schemeClr val="tx1"/>
            </a:solidFill>
            <a:round/>
            <a:headEnd/>
            <a:tailEnd type="none" w="lg" len="lg"/>
          </a:ln>
          <a:effectLst/>
        </p:spPr>
      </p:cxnSp>
      <p:sp>
        <p:nvSpPr>
          <p:cNvPr id="351242" name="Line 31">
            <a:extLst>
              <a:ext uri="{FF2B5EF4-FFF2-40B4-BE49-F238E27FC236}">
                <a16:creationId xmlns:a16="http://schemas.microsoft.com/office/drawing/2014/main" id="{55553D65-A175-195C-4A88-DBE933A48F6B}"/>
              </a:ext>
            </a:extLst>
          </p:cNvPr>
          <p:cNvSpPr>
            <a:spLocks noChangeShapeType="1"/>
          </p:cNvSpPr>
          <p:nvPr/>
        </p:nvSpPr>
        <p:spPr bwMode="auto">
          <a:xfrm flipV="1">
            <a:off x="6545793" y="2618343"/>
            <a:ext cx="0" cy="647700"/>
          </a:xfrm>
          <a:prstGeom prst="line">
            <a:avLst/>
          </a:prstGeom>
          <a:noFill/>
          <a:ln w="50800">
            <a:solidFill>
              <a:schemeClr val="tx1"/>
            </a:solidFill>
            <a:round/>
            <a:headEnd/>
            <a:tailEnd type="triangle" w="lg" len="lg"/>
          </a:ln>
          <a:effectLst/>
        </p:spPr>
        <p:txBody>
          <a:bodyPr/>
          <a:lstStyle/>
          <a:p>
            <a:endParaRPr lang="cs-CZ"/>
          </a:p>
        </p:txBody>
      </p:sp>
      <p:sp>
        <p:nvSpPr>
          <p:cNvPr id="351243" name="Text Box 32">
            <a:extLst>
              <a:ext uri="{FF2B5EF4-FFF2-40B4-BE49-F238E27FC236}">
                <a16:creationId xmlns:a16="http://schemas.microsoft.com/office/drawing/2014/main" id="{B6FF37AA-296F-E2E8-56EE-3D450AAFCB44}"/>
              </a:ext>
            </a:extLst>
          </p:cNvPr>
          <p:cNvSpPr txBox="1">
            <a:spLocks noChangeArrowheads="1"/>
          </p:cNvSpPr>
          <p:nvPr/>
        </p:nvSpPr>
        <p:spPr bwMode="auto">
          <a:xfrm>
            <a:off x="6833131" y="4756707"/>
            <a:ext cx="1019831" cy="307777"/>
          </a:xfrm>
          <a:prstGeom prst="rect">
            <a:avLst/>
          </a:prstGeom>
          <a:noFill/>
          <a:ln w="50800">
            <a:noFill/>
            <a:miter lim="800000"/>
            <a:headEnd/>
            <a:tailEnd type="none" w="lg" len="lg"/>
          </a:ln>
          <a:effectLst/>
        </p:spPr>
        <p:txBody>
          <a:bodyPr wrap="none">
            <a:spAutoFit/>
          </a:bodyPr>
          <a:lstStyle/>
          <a:p>
            <a:r>
              <a:rPr lang="cs-CZ" sz="1400"/>
              <a:t>Znovuužití</a:t>
            </a:r>
          </a:p>
        </p:txBody>
      </p:sp>
      <p:sp>
        <p:nvSpPr>
          <p:cNvPr id="351244" name="Text Box 33">
            <a:extLst>
              <a:ext uri="{FF2B5EF4-FFF2-40B4-BE49-F238E27FC236}">
                <a16:creationId xmlns:a16="http://schemas.microsoft.com/office/drawing/2014/main" id="{E029E714-0860-F606-3C30-ED0B5491EC28}"/>
              </a:ext>
            </a:extLst>
          </p:cNvPr>
          <p:cNvSpPr txBox="1">
            <a:spLocks noChangeArrowheads="1"/>
          </p:cNvSpPr>
          <p:nvPr/>
        </p:nvSpPr>
        <p:spPr bwMode="auto">
          <a:xfrm>
            <a:off x="6761693" y="3913743"/>
            <a:ext cx="1003300" cy="304800"/>
          </a:xfrm>
          <a:prstGeom prst="rect">
            <a:avLst/>
          </a:prstGeom>
          <a:noFill/>
          <a:ln w="50800">
            <a:noFill/>
            <a:miter lim="800000"/>
            <a:headEnd/>
            <a:tailEnd type="none" w="lg" len="lg"/>
          </a:ln>
          <a:effectLst/>
        </p:spPr>
        <p:txBody>
          <a:bodyPr wrap="none">
            <a:spAutoFit/>
          </a:bodyPr>
          <a:lstStyle/>
          <a:p>
            <a:r>
              <a:rPr lang="cs-CZ" sz="1400"/>
              <a:t>Recyklace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err="1"/>
              <a:t>Cut</a:t>
            </a:r>
            <a:r>
              <a:rPr lang="cs-CZ" dirty="0"/>
              <a:t>-</a:t>
            </a:r>
            <a:r>
              <a:rPr lang="cs-CZ" dirty="0" err="1"/>
              <a:t>off</a:t>
            </a:r>
            <a:r>
              <a:rPr lang="cs-CZ" dirty="0"/>
              <a:t> alokace</a:t>
            </a:r>
          </a:p>
        </p:txBody>
      </p:sp>
      <p:sp>
        <p:nvSpPr>
          <p:cNvPr id="2" name="Zástupný symbol pro obsah 1"/>
          <p:cNvSpPr>
            <a:spLocks noGrp="1"/>
          </p:cNvSpPr>
          <p:nvPr>
            <p:ph idx="1"/>
          </p:nvPr>
        </p:nvSpPr>
        <p:spPr>
          <a:xfrm>
            <a:off x="2152650" y="2226469"/>
            <a:ext cx="7886700" cy="1439296"/>
          </a:xfrm>
        </p:spPr>
        <p:txBody>
          <a:bodyPr>
            <a:normAutofit lnSpcReduction="10000"/>
          </a:bodyPr>
          <a:lstStyle/>
          <a:p>
            <a:r>
              <a:rPr lang="cs-CZ" dirty="0"/>
              <a:t>ED1 = S1</a:t>
            </a:r>
          </a:p>
          <a:p>
            <a:r>
              <a:rPr lang="cs-CZ" dirty="0"/>
              <a:t>ED2 = R1</a:t>
            </a:r>
          </a:p>
          <a:p>
            <a:r>
              <a:rPr lang="cs-CZ" dirty="0"/>
              <a:t>ED3 = R2+OH </a:t>
            </a:r>
          </a:p>
        </p:txBody>
      </p:sp>
      <p:sp>
        <p:nvSpPr>
          <p:cNvPr id="3" name="Zástupný symbol pro číslo snímku 2"/>
          <p:cNvSpPr>
            <a:spLocks noGrp="1"/>
          </p:cNvSpPr>
          <p:nvPr>
            <p:ph type="sldNum" sz="quarter" idx="12"/>
          </p:nvPr>
        </p:nvSpPr>
        <p:spPr>
          <a:xfrm>
            <a:off x="9067800" y="5493544"/>
            <a:ext cx="457200" cy="342900"/>
          </a:xfrm>
        </p:spPr>
        <p:txBody>
          <a:bodyPr/>
          <a:lstStyle/>
          <a:p>
            <a:fld id="{CFDE5DE7-8041-48F2-ADFD-CE2E2D90B67F}" type="slidenum">
              <a:rPr lang="cs-CZ" altLang="en-US" smtClean="0"/>
              <a:pPr/>
              <a:t>20</a:t>
            </a:fld>
            <a:endParaRPr lang="cs-CZ" altLang="en-US"/>
          </a:p>
        </p:txBody>
      </p:sp>
      <p:graphicFrame>
        <p:nvGraphicFramePr>
          <p:cNvPr id="307202" name="Object 2"/>
          <p:cNvGraphicFramePr>
            <a:graphicFrameLocks noChangeAspect="1"/>
          </p:cNvGraphicFramePr>
          <p:nvPr/>
        </p:nvGraphicFramePr>
        <p:xfrm>
          <a:off x="1909354" y="4650870"/>
          <a:ext cx="8464732" cy="529061"/>
        </p:xfrm>
        <a:graphic>
          <a:graphicData uri="http://schemas.openxmlformats.org/presentationml/2006/ole">
            <mc:AlternateContent xmlns:mc="http://schemas.openxmlformats.org/markup-compatibility/2006">
              <mc:Choice xmlns:v="urn:schemas-microsoft-com:vml" Requires="v">
                <p:oleObj name="Visio" r:id="rId2" imgW="9178671" imgH="394614" progId="Visio.Drawing.11">
                  <p:embed/>
                </p:oleObj>
              </mc:Choice>
              <mc:Fallback>
                <p:oleObj name="Visio" r:id="rId2" imgW="9178671" imgH="394614" progId="Visio.Drawing.11">
                  <p:embed/>
                  <p:pic>
                    <p:nvPicPr>
                      <p:cNvPr id="307202"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9354" y="4650870"/>
                        <a:ext cx="8464732" cy="529061"/>
                      </a:xfrm>
                      <a:prstGeom prst="rect">
                        <a:avLst/>
                      </a:prstGeom>
                      <a:noFill/>
                    </p:spPr>
                  </p:pic>
                </p:oleObj>
              </mc:Fallback>
            </mc:AlternateContent>
          </a:graphicData>
        </a:graphic>
      </p:graphicFrame>
      <p:sp>
        <p:nvSpPr>
          <p:cNvPr id="5" name="Pravá složená závorka 4"/>
          <p:cNvSpPr/>
          <p:nvPr/>
        </p:nvSpPr>
        <p:spPr>
          <a:xfrm rot="16200000">
            <a:off x="2982144" y="3142003"/>
            <a:ext cx="244929" cy="2390505"/>
          </a:xfrm>
          <a:prstGeom prst="rightBrace">
            <a:avLst/>
          </a:prstGeom>
          <a:solidFill>
            <a:srgbClr val="00B0F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sz="1350"/>
          </a:p>
        </p:txBody>
      </p:sp>
      <p:sp>
        <p:nvSpPr>
          <p:cNvPr id="7" name="Pravá složená závorka 6"/>
          <p:cNvSpPr/>
          <p:nvPr/>
        </p:nvSpPr>
        <p:spPr>
          <a:xfrm rot="16200000">
            <a:off x="5397138" y="3440817"/>
            <a:ext cx="244929" cy="1792877"/>
          </a:xfrm>
          <a:prstGeom prst="rightBrace">
            <a:avLst/>
          </a:prstGeom>
          <a:solidFill>
            <a:schemeClr val="accent2"/>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sz="1350"/>
          </a:p>
        </p:txBody>
      </p:sp>
      <p:sp>
        <p:nvSpPr>
          <p:cNvPr id="8" name="Pravá složená závorka 7"/>
          <p:cNvSpPr/>
          <p:nvPr/>
        </p:nvSpPr>
        <p:spPr>
          <a:xfrm rot="16200000">
            <a:off x="8434253" y="2491747"/>
            <a:ext cx="244929" cy="3634742"/>
          </a:xfrm>
          <a:prstGeom prst="rightBrace">
            <a:avLst/>
          </a:prstGeom>
          <a:solidFill>
            <a:schemeClr val="accent5"/>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sz="1350"/>
          </a:p>
        </p:txBody>
      </p:sp>
      <p:sp>
        <p:nvSpPr>
          <p:cNvPr id="9" name="Pravá složená závorka 8"/>
          <p:cNvSpPr/>
          <p:nvPr/>
        </p:nvSpPr>
        <p:spPr>
          <a:xfrm rot="16200000">
            <a:off x="2982144" y="3142003"/>
            <a:ext cx="244929" cy="2390505"/>
          </a:xfrm>
          <a:prstGeom prst="rightBrace">
            <a:avLst/>
          </a:prstGeom>
          <a:solidFill>
            <a:srgbClr val="00B0F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sz="1350"/>
          </a:p>
        </p:txBody>
      </p:sp>
      <p:sp>
        <p:nvSpPr>
          <p:cNvPr id="10" name="Pravá složená závorka 9"/>
          <p:cNvSpPr/>
          <p:nvPr/>
        </p:nvSpPr>
        <p:spPr>
          <a:xfrm rot="16200000">
            <a:off x="5397139" y="3440817"/>
            <a:ext cx="244929" cy="1792877"/>
          </a:xfrm>
          <a:prstGeom prst="rightBrace">
            <a:avLst/>
          </a:prstGeom>
          <a:solidFill>
            <a:schemeClr val="accent2"/>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sz="1350"/>
          </a:p>
        </p:txBody>
      </p:sp>
      <p:sp>
        <p:nvSpPr>
          <p:cNvPr id="11" name="Pravá složená závorka 10"/>
          <p:cNvSpPr/>
          <p:nvPr/>
        </p:nvSpPr>
        <p:spPr>
          <a:xfrm rot="16200000">
            <a:off x="8434254" y="2491747"/>
            <a:ext cx="244929" cy="3634742"/>
          </a:xfrm>
          <a:prstGeom prst="rightBrace">
            <a:avLst/>
          </a:prstGeom>
          <a:solidFill>
            <a:schemeClr val="accent5"/>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sz="1350"/>
          </a:p>
        </p:txBody>
      </p:sp>
      <p:sp>
        <p:nvSpPr>
          <p:cNvPr id="12" name="Pravá složená závorka 11"/>
          <p:cNvSpPr/>
          <p:nvPr/>
        </p:nvSpPr>
        <p:spPr>
          <a:xfrm rot="16200000">
            <a:off x="2982145" y="3142003"/>
            <a:ext cx="244929" cy="2390505"/>
          </a:xfrm>
          <a:prstGeom prst="rightBrace">
            <a:avLst/>
          </a:prstGeom>
          <a:solidFill>
            <a:srgbClr val="00B0F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sz="1350"/>
          </a:p>
        </p:txBody>
      </p:sp>
      <p:sp>
        <p:nvSpPr>
          <p:cNvPr id="13" name="Pravá složená závorka 12"/>
          <p:cNvSpPr/>
          <p:nvPr/>
        </p:nvSpPr>
        <p:spPr>
          <a:xfrm rot="16200000">
            <a:off x="5397140" y="3440817"/>
            <a:ext cx="244929" cy="1792877"/>
          </a:xfrm>
          <a:prstGeom prst="rightBrace">
            <a:avLst/>
          </a:prstGeom>
          <a:solidFill>
            <a:srgbClr val="FFC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sz="1350"/>
          </a:p>
        </p:txBody>
      </p:sp>
    </p:spTree>
    <p:extLst>
      <p:ext uri="{BB962C8B-B14F-4D97-AF65-F5344CB8AC3E}">
        <p14:creationId xmlns:p14="http://schemas.microsoft.com/office/powerpoint/2010/main" val="21523784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Alokace maximálně podporující recyklaci</a:t>
            </a:r>
          </a:p>
        </p:txBody>
      </p:sp>
      <p:sp>
        <p:nvSpPr>
          <p:cNvPr id="2" name="Zástupný symbol pro obsah 1"/>
          <p:cNvSpPr>
            <a:spLocks noGrp="1"/>
          </p:cNvSpPr>
          <p:nvPr>
            <p:ph idx="1"/>
          </p:nvPr>
        </p:nvSpPr>
        <p:spPr>
          <a:xfrm>
            <a:off x="2152650" y="2226470"/>
            <a:ext cx="7886700" cy="1334793"/>
          </a:xfrm>
        </p:spPr>
        <p:txBody>
          <a:bodyPr>
            <a:normAutofit fontScale="92500" lnSpcReduction="10000"/>
          </a:bodyPr>
          <a:lstStyle/>
          <a:p>
            <a:r>
              <a:rPr lang="cs-CZ" dirty="0"/>
              <a:t>ED1 = S + OH</a:t>
            </a:r>
          </a:p>
          <a:p>
            <a:r>
              <a:rPr lang="cs-CZ" dirty="0"/>
              <a:t>ED2 = R1</a:t>
            </a:r>
          </a:p>
          <a:p>
            <a:r>
              <a:rPr lang="cs-CZ" dirty="0"/>
              <a:t>ED3 = R2</a:t>
            </a:r>
          </a:p>
        </p:txBody>
      </p:sp>
      <p:sp>
        <p:nvSpPr>
          <p:cNvPr id="3" name="Zástupný symbol pro číslo snímku 2"/>
          <p:cNvSpPr>
            <a:spLocks noGrp="1"/>
          </p:cNvSpPr>
          <p:nvPr>
            <p:ph type="sldNum" sz="quarter" idx="12"/>
          </p:nvPr>
        </p:nvSpPr>
        <p:spPr>
          <a:xfrm>
            <a:off x="9067800" y="5493544"/>
            <a:ext cx="457200" cy="342900"/>
          </a:xfrm>
        </p:spPr>
        <p:txBody>
          <a:bodyPr/>
          <a:lstStyle/>
          <a:p>
            <a:fld id="{CFDE5DE7-8041-48F2-ADFD-CE2E2D90B67F}" type="slidenum">
              <a:rPr lang="cs-CZ" altLang="en-US" smtClean="0"/>
              <a:pPr/>
              <a:t>21</a:t>
            </a:fld>
            <a:endParaRPr lang="cs-CZ" altLang="en-US"/>
          </a:p>
        </p:txBody>
      </p:sp>
      <p:graphicFrame>
        <p:nvGraphicFramePr>
          <p:cNvPr id="309250" name="Object 2"/>
          <p:cNvGraphicFramePr>
            <a:graphicFrameLocks noChangeAspect="1"/>
          </p:cNvGraphicFramePr>
          <p:nvPr/>
        </p:nvGraphicFramePr>
        <p:xfrm>
          <a:off x="1889760" y="4814481"/>
          <a:ext cx="8321040" cy="428625"/>
        </p:xfrm>
        <a:graphic>
          <a:graphicData uri="http://schemas.openxmlformats.org/presentationml/2006/ole">
            <mc:AlternateContent xmlns:mc="http://schemas.openxmlformats.org/markup-compatibility/2006">
              <mc:Choice xmlns:v="urn:schemas-microsoft-com:vml" Requires="v">
                <p:oleObj name="Visio" r:id="rId2" imgW="9178671" imgH="394614" progId="Visio.Drawing.11">
                  <p:embed/>
                </p:oleObj>
              </mc:Choice>
              <mc:Fallback>
                <p:oleObj name="Visio" r:id="rId2" imgW="9178671" imgH="394614" progId="Visio.Drawing.11">
                  <p:embed/>
                  <p:pic>
                    <p:nvPicPr>
                      <p:cNvPr id="30925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760" y="4814481"/>
                        <a:ext cx="8321040" cy="428625"/>
                      </a:xfrm>
                      <a:prstGeom prst="rect">
                        <a:avLst/>
                      </a:prstGeom>
                      <a:noFill/>
                    </p:spPr>
                  </p:pic>
                </p:oleObj>
              </mc:Fallback>
            </mc:AlternateContent>
          </a:graphicData>
        </a:graphic>
      </p:graphicFrame>
      <p:sp>
        <p:nvSpPr>
          <p:cNvPr id="6" name="Pravá složená závorka 5"/>
          <p:cNvSpPr/>
          <p:nvPr/>
        </p:nvSpPr>
        <p:spPr>
          <a:xfrm rot="16200000">
            <a:off x="5279574" y="3667603"/>
            <a:ext cx="244929" cy="1792877"/>
          </a:xfrm>
          <a:prstGeom prst="rightBrace">
            <a:avLst/>
          </a:prstGeom>
          <a:solidFill>
            <a:schemeClr val="accent2"/>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sz="1350"/>
          </a:p>
        </p:txBody>
      </p:sp>
      <p:sp>
        <p:nvSpPr>
          <p:cNvPr id="7" name="Pravá složená závorka 6"/>
          <p:cNvSpPr/>
          <p:nvPr/>
        </p:nvSpPr>
        <p:spPr>
          <a:xfrm rot="16200000">
            <a:off x="7343506" y="3716180"/>
            <a:ext cx="244929" cy="1688375"/>
          </a:xfrm>
          <a:prstGeom prst="rightBrace">
            <a:avLst/>
          </a:prstGeom>
          <a:solidFill>
            <a:srgbClr val="FF0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sz="1350"/>
          </a:p>
        </p:txBody>
      </p:sp>
      <p:sp>
        <p:nvSpPr>
          <p:cNvPr id="8" name="Pravá složená závorka 7"/>
          <p:cNvSpPr/>
          <p:nvPr/>
        </p:nvSpPr>
        <p:spPr>
          <a:xfrm rot="16200000">
            <a:off x="2903768" y="3394505"/>
            <a:ext cx="244929" cy="2331722"/>
          </a:xfrm>
          <a:prstGeom prst="rightBrace">
            <a:avLst/>
          </a:prstGeom>
          <a:solidFill>
            <a:srgbClr val="00B0F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sz="1350"/>
          </a:p>
        </p:txBody>
      </p:sp>
      <p:sp>
        <p:nvSpPr>
          <p:cNvPr id="9" name="Pravá složená závorka 8"/>
          <p:cNvSpPr/>
          <p:nvPr/>
        </p:nvSpPr>
        <p:spPr>
          <a:xfrm rot="16200000">
            <a:off x="9294768" y="3744243"/>
            <a:ext cx="244929" cy="1587136"/>
          </a:xfrm>
          <a:prstGeom prst="rightBrace">
            <a:avLst/>
          </a:prstGeom>
          <a:solidFill>
            <a:srgbClr val="00B0F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sz="1350"/>
          </a:p>
        </p:txBody>
      </p:sp>
    </p:spTree>
    <p:extLst>
      <p:ext uri="{BB962C8B-B14F-4D97-AF65-F5344CB8AC3E}">
        <p14:creationId xmlns:p14="http://schemas.microsoft.com/office/powerpoint/2010/main" val="2990508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Alokace podporující recyklovatelné  produkty</a:t>
            </a:r>
          </a:p>
        </p:txBody>
      </p:sp>
      <p:sp>
        <p:nvSpPr>
          <p:cNvPr id="2" name="Zástupný symbol pro obsah 1"/>
          <p:cNvSpPr>
            <a:spLocks noGrp="1"/>
          </p:cNvSpPr>
          <p:nvPr>
            <p:ph idx="1"/>
          </p:nvPr>
        </p:nvSpPr>
        <p:spPr>
          <a:xfrm>
            <a:off x="2152650" y="2226469"/>
            <a:ext cx="7886700" cy="1158444"/>
          </a:xfrm>
        </p:spPr>
        <p:txBody>
          <a:bodyPr>
            <a:normAutofit fontScale="85000" lnSpcReduction="20000"/>
          </a:bodyPr>
          <a:lstStyle/>
          <a:p>
            <a:r>
              <a:rPr lang="cs-CZ" dirty="0"/>
              <a:t>ED1 = R1</a:t>
            </a:r>
          </a:p>
          <a:p>
            <a:r>
              <a:rPr lang="cs-CZ" dirty="0"/>
              <a:t>ED2 = R2</a:t>
            </a:r>
          </a:p>
          <a:p>
            <a:r>
              <a:rPr lang="cs-CZ" dirty="0"/>
              <a:t>ED3 = S + OH</a:t>
            </a:r>
          </a:p>
          <a:p>
            <a:pPr>
              <a:buNone/>
            </a:pPr>
            <a:endParaRPr lang="cs-CZ" dirty="0"/>
          </a:p>
        </p:txBody>
      </p:sp>
      <p:sp>
        <p:nvSpPr>
          <p:cNvPr id="3" name="Zástupný symbol pro číslo snímku 2"/>
          <p:cNvSpPr>
            <a:spLocks noGrp="1"/>
          </p:cNvSpPr>
          <p:nvPr>
            <p:ph type="sldNum" sz="quarter" idx="12"/>
          </p:nvPr>
        </p:nvSpPr>
        <p:spPr>
          <a:xfrm>
            <a:off x="9067800" y="5493544"/>
            <a:ext cx="457200" cy="342900"/>
          </a:xfrm>
        </p:spPr>
        <p:txBody>
          <a:bodyPr/>
          <a:lstStyle/>
          <a:p>
            <a:fld id="{CFDE5DE7-8041-48F2-ADFD-CE2E2D90B67F}" type="slidenum">
              <a:rPr lang="cs-CZ" altLang="en-US" smtClean="0"/>
              <a:pPr/>
              <a:t>22</a:t>
            </a:fld>
            <a:endParaRPr lang="cs-CZ" altLang="en-US"/>
          </a:p>
        </p:txBody>
      </p:sp>
      <p:graphicFrame>
        <p:nvGraphicFramePr>
          <p:cNvPr id="310274" name="Object 2"/>
          <p:cNvGraphicFramePr>
            <a:graphicFrameLocks noChangeAspect="1"/>
          </p:cNvGraphicFramePr>
          <p:nvPr/>
        </p:nvGraphicFramePr>
        <p:xfrm>
          <a:off x="1824446" y="4487908"/>
          <a:ext cx="8477796" cy="529862"/>
        </p:xfrm>
        <a:graphic>
          <a:graphicData uri="http://schemas.openxmlformats.org/presentationml/2006/ole">
            <mc:AlternateContent xmlns:mc="http://schemas.openxmlformats.org/markup-compatibility/2006">
              <mc:Choice xmlns:v="urn:schemas-microsoft-com:vml" Requires="v">
                <p:oleObj name="Visio" r:id="rId2" imgW="9178671" imgH="394614" progId="Visio.Drawing.11">
                  <p:embed/>
                </p:oleObj>
              </mc:Choice>
              <mc:Fallback>
                <p:oleObj name="Visio" r:id="rId2" imgW="9178671" imgH="394614" progId="Visio.Drawing.11">
                  <p:embed/>
                  <p:pic>
                    <p:nvPicPr>
                      <p:cNvPr id="310274"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4446" y="4487908"/>
                        <a:ext cx="8477796" cy="529862"/>
                      </a:xfrm>
                      <a:prstGeom prst="rect">
                        <a:avLst/>
                      </a:prstGeom>
                      <a:noFill/>
                    </p:spPr>
                  </p:pic>
                </p:oleObj>
              </mc:Fallback>
            </mc:AlternateContent>
          </a:graphicData>
        </a:graphic>
      </p:graphicFrame>
      <p:sp>
        <p:nvSpPr>
          <p:cNvPr id="6" name="Pravá složená závorka 5"/>
          <p:cNvSpPr/>
          <p:nvPr/>
        </p:nvSpPr>
        <p:spPr>
          <a:xfrm rot="16200000">
            <a:off x="4170864" y="3394506"/>
            <a:ext cx="244929" cy="1802675"/>
          </a:xfrm>
          <a:prstGeom prst="rightBrace">
            <a:avLst/>
          </a:prstGeom>
          <a:solidFill>
            <a:schemeClr val="accent6"/>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sz="1350"/>
          </a:p>
        </p:txBody>
      </p:sp>
      <p:sp>
        <p:nvSpPr>
          <p:cNvPr id="7" name="Pravá složená závorka 6"/>
          <p:cNvSpPr/>
          <p:nvPr/>
        </p:nvSpPr>
        <p:spPr>
          <a:xfrm rot="16200000">
            <a:off x="6280516" y="3374911"/>
            <a:ext cx="244929" cy="1841864"/>
          </a:xfrm>
          <a:prstGeom prst="rightBrace">
            <a:avLst/>
          </a:prstGeom>
          <a:solidFill>
            <a:srgbClr val="FF0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sz="1350"/>
          </a:p>
        </p:txBody>
      </p:sp>
      <p:sp>
        <p:nvSpPr>
          <p:cNvPr id="8" name="Pravá složená závorka 7"/>
          <p:cNvSpPr/>
          <p:nvPr/>
        </p:nvSpPr>
        <p:spPr>
          <a:xfrm rot="16200000">
            <a:off x="2338799" y="3711279"/>
            <a:ext cx="244929" cy="1169127"/>
          </a:xfrm>
          <a:prstGeom prst="rightBrace">
            <a:avLst/>
          </a:prstGeom>
          <a:solidFill>
            <a:srgbClr val="00B0F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sz="1350"/>
          </a:p>
        </p:txBody>
      </p:sp>
      <p:sp>
        <p:nvSpPr>
          <p:cNvPr id="9" name="Pravá složená závorka 8"/>
          <p:cNvSpPr/>
          <p:nvPr/>
        </p:nvSpPr>
        <p:spPr>
          <a:xfrm rot="16200000">
            <a:off x="8850634" y="2966698"/>
            <a:ext cx="244929" cy="2658289"/>
          </a:xfrm>
          <a:prstGeom prst="rightBrace">
            <a:avLst/>
          </a:prstGeom>
          <a:solidFill>
            <a:srgbClr val="00B0F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sz="1350"/>
          </a:p>
        </p:txBody>
      </p:sp>
    </p:spTree>
    <p:extLst>
      <p:ext uri="{BB962C8B-B14F-4D97-AF65-F5344CB8AC3E}">
        <p14:creationId xmlns:p14="http://schemas.microsoft.com/office/powerpoint/2010/main" val="28632054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Alokace dle závislosti na poklesu kvality recyklovaného materiálu</a:t>
            </a:r>
          </a:p>
        </p:txBody>
      </p:sp>
      <p:sp>
        <p:nvSpPr>
          <p:cNvPr id="2" name="Zástupný symbol pro obsah 1"/>
          <p:cNvSpPr>
            <a:spLocks noGrp="1"/>
          </p:cNvSpPr>
          <p:nvPr>
            <p:ph idx="1"/>
          </p:nvPr>
        </p:nvSpPr>
        <p:spPr>
          <a:xfrm>
            <a:off x="2152650" y="2226470"/>
            <a:ext cx="7886700" cy="1563393"/>
          </a:xfrm>
        </p:spPr>
        <p:txBody>
          <a:bodyPr>
            <a:normAutofit fontScale="85000" lnSpcReduction="20000"/>
          </a:bodyPr>
          <a:lstStyle/>
          <a:p>
            <a:r>
              <a:rPr lang="cs-CZ" dirty="0"/>
              <a:t>Q = kvalita materiálu (0 – 1)</a:t>
            </a:r>
          </a:p>
          <a:p>
            <a:r>
              <a:rPr lang="cs-CZ" dirty="0"/>
              <a:t>ED1 = (Q1/(Q1+Q2+Q3)) × (S+R1+R2+OH)</a:t>
            </a:r>
          </a:p>
          <a:p>
            <a:r>
              <a:rPr lang="cs-CZ" dirty="0"/>
              <a:t>ED2 = (Q2/(Q1+Q2+Q3)) × (S+R1+R2+OH)</a:t>
            </a:r>
          </a:p>
          <a:p>
            <a:r>
              <a:rPr lang="cs-CZ" dirty="0"/>
              <a:t>ED3 = (Q3/(Q1+Q2+Q3)) × (S+R1+R2+OH)</a:t>
            </a:r>
          </a:p>
        </p:txBody>
      </p:sp>
      <p:sp>
        <p:nvSpPr>
          <p:cNvPr id="3" name="Zástupný symbol pro číslo snímku 2"/>
          <p:cNvSpPr>
            <a:spLocks noGrp="1"/>
          </p:cNvSpPr>
          <p:nvPr>
            <p:ph type="sldNum" sz="quarter" idx="12"/>
          </p:nvPr>
        </p:nvSpPr>
        <p:spPr>
          <a:xfrm>
            <a:off x="9067800" y="5493544"/>
            <a:ext cx="457200" cy="342900"/>
          </a:xfrm>
        </p:spPr>
        <p:txBody>
          <a:bodyPr/>
          <a:lstStyle/>
          <a:p>
            <a:fld id="{CFDE5DE7-8041-48F2-ADFD-CE2E2D90B67F}" type="slidenum">
              <a:rPr lang="cs-CZ" altLang="en-US" smtClean="0"/>
              <a:pPr/>
              <a:t>23</a:t>
            </a:fld>
            <a:endParaRPr lang="cs-CZ" altLang="en-US"/>
          </a:p>
        </p:txBody>
      </p:sp>
      <p:graphicFrame>
        <p:nvGraphicFramePr>
          <p:cNvPr id="308226" name="Object 2"/>
          <p:cNvGraphicFramePr>
            <a:graphicFrameLocks noChangeAspect="1"/>
          </p:cNvGraphicFramePr>
          <p:nvPr/>
        </p:nvGraphicFramePr>
        <p:xfrm>
          <a:off x="1811383" y="4768249"/>
          <a:ext cx="8412480" cy="525780"/>
        </p:xfrm>
        <a:graphic>
          <a:graphicData uri="http://schemas.openxmlformats.org/presentationml/2006/ole">
            <mc:AlternateContent xmlns:mc="http://schemas.openxmlformats.org/markup-compatibility/2006">
              <mc:Choice xmlns:v="urn:schemas-microsoft-com:vml" Requires="v">
                <p:oleObj name="Visio" r:id="rId3" imgW="9178671" imgH="394614" progId="Visio.Drawing.11">
                  <p:embed/>
                </p:oleObj>
              </mc:Choice>
              <mc:Fallback>
                <p:oleObj name="Visio" r:id="rId3" imgW="9178671" imgH="394614" progId="Visio.Drawing.11">
                  <p:embed/>
                  <p:pic>
                    <p:nvPicPr>
                      <p:cNvPr id="30822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1383" y="4768249"/>
                        <a:ext cx="8412480" cy="525780"/>
                      </a:xfrm>
                      <a:prstGeom prst="rect">
                        <a:avLst/>
                      </a:prstGeom>
                      <a:noFill/>
                    </p:spPr>
                  </p:pic>
                </p:oleObj>
              </mc:Fallback>
            </mc:AlternateContent>
          </a:graphicData>
        </a:graphic>
      </p:graphicFrame>
      <p:sp>
        <p:nvSpPr>
          <p:cNvPr id="6" name="Pravá složená závorka 5"/>
          <p:cNvSpPr/>
          <p:nvPr/>
        </p:nvSpPr>
        <p:spPr>
          <a:xfrm rot="16200000">
            <a:off x="5953942" y="393243"/>
            <a:ext cx="244929" cy="8294915"/>
          </a:xfrm>
          <a:prstGeom prst="rightBrace">
            <a:avLst/>
          </a:prstGeom>
          <a:solidFill>
            <a:schemeClr val="accent5"/>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sz="1350"/>
          </a:p>
        </p:txBody>
      </p:sp>
      <p:sp>
        <p:nvSpPr>
          <p:cNvPr id="7" name="Pravá složená závorka 6"/>
          <p:cNvSpPr/>
          <p:nvPr/>
        </p:nvSpPr>
        <p:spPr>
          <a:xfrm rot="16200000">
            <a:off x="5953943" y="-130700"/>
            <a:ext cx="244929" cy="8294913"/>
          </a:xfrm>
          <a:prstGeom prst="rightBrace">
            <a:avLst/>
          </a:prstGeom>
          <a:solidFill>
            <a:srgbClr val="FFC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sz="1350"/>
          </a:p>
        </p:txBody>
      </p:sp>
      <p:sp>
        <p:nvSpPr>
          <p:cNvPr id="8" name="Pravá složená závorka 7"/>
          <p:cNvSpPr/>
          <p:nvPr/>
        </p:nvSpPr>
        <p:spPr>
          <a:xfrm rot="16200000">
            <a:off x="5953943" y="120177"/>
            <a:ext cx="244929" cy="8294913"/>
          </a:xfrm>
          <a:prstGeom prst="rightBrace">
            <a:avLst/>
          </a:prstGeom>
          <a:solidFill>
            <a:schemeClr val="accent2"/>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sz="1350"/>
          </a:p>
        </p:txBody>
      </p:sp>
    </p:spTree>
    <p:extLst>
      <p:ext uri="{BB962C8B-B14F-4D97-AF65-F5344CB8AC3E}">
        <p14:creationId xmlns:p14="http://schemas.microsoft.com/office/powerpoint/2010/main" val="12233275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Zadání studie</a:t>
            </a:r>
          </a:p>
        </p:txBody>
      </p:sp>
      <p:sp>
        <p:nvSpPr>
          <p:cNvPr id="3" name="Zástupný symbol pro obsah 2"/>
          <p:cNvSpPr>
            <a:spLocks noGrp="1"/>
          </p:cNvSpPr>
          <p:nvPr>
            <p:ph idx="1"/>
          </p:nvPr>
        </p:nvSpPr>
        <p:spPr>
          <a:xfrm>
            <a:off x="1024128" y="1844824"/>
            <a:ext cx="9720073" cy="4824536"/>
          </a:xfrm>
        </p:spPr>
        <p:txBody>
          <a:bodyPr>
            <a:normAutofit/>
          </a:bodyPr>
          <a:lstStyle/>
          <a:p>
            <a:pPr lvl="0"/>
            <a:r>
              <a:rPr lang="cs-CZ" sz="1800" dirty="0"/>
              <a:t>Vratná skleněná lahev </a:t>
            </a:r>
            <a:r>
              <a:rPr lang="cs-CZ" sz="1800" dirty="0" err="1"/>
              <a:t>Cirkulka</a:t>
            </a:r>
            <a:r>
              <a:rPr lang="cs-CZ" sz="1800" dirty="0"/>
              <a:t> (1 l)</a:t>
            </a:r>
            <a:endParaRPr lang="cs-CZ" sz="1600" dirty="0"/>
          </a:p>
          <a:p>
            <a:pPr lvl="1"/>
            <a:r>
              <a:rPr lang="cs-CZ" sz="1800" dirty="0"/>
              <a:t>Varianta s víčkem z nerecyklovaného Al (počet cyklů 25 a 80)</a:t>
            </a:r>
            <a:endParaRPr lang="cs-CZ" sz="1200" dirty="0"/>
          </a:p>
          <a:p>
            <a:pPr lvl="1"/>
            <a:r>
              <a:rPr lang="cs-CZ" sz="1800" dirty="0"/>
              <a:t>Varianta s víčkem z recyklovaného Al (počet cyklů 25 a 80)			</a:t>
            </a:r>
            <a:endParaRPr lang="cs-CZ" sz="1200" dirty="0"/>
          </a:p>
          <a:p>
            <a:pPr lvl="0"/>
            <a:r>
              <a:rPr lang="cs-CZ" sz="1800" dirty="0"/>
              <a:t>Nevratná skleněná lahev (1l)</a:t>
            </a:r>
            <a:endParaRPr lang="cs-CZ" sz="1600" dirty="0"/>
          </a:p>
          <a:p>
            <a:pPr lvl="0"/>
            <a:r>
              <a:rPr lang="cs-CZ" sz="1800" dirty="0" err="1"/>
              <a:t>Pet</a:t>
            </a:r>
            <a:r>
              <a:rPr lang="cs-CZ" sz="1800" dirty="0"/>
              <a:t> lahev (1,5 l)</a:t>
            </a:r>
            <a:endParaRPr lang="cs-CZ" sz="1600" dirty="0"/>
          </a:p>
          <a:p>
            <a:pPr lvl="1"/>
            <a:r>
              <a:rPr lang="cs-CZ" sz="1800" dirty="0"/>
              <a:t>Varianta z nerecyklovaného PET</a:t>
            </a:r>
            <a:endParaRPr lang="cs-CZ" sz="1200" dirty="0"/>
          </a:p>
          <a:p>
            <a:pPr lvl="1"/>
            <a:r>
              <a:rPr lang="cs-CZ" sz="1800" dirty="0"/>
              <a:t>Varianta z recyklovaného PET</a:t>
            </a:r>
            <a:endParaRPr lang="cs-CZ" sz="1200" dirty="0"/>
          </a:p>
          <a:p>
            <a:pPr lvl="0"/>
            <a:r>
              <a:rPr lang="cs-CZ" sz="1800" dirty="0"/>
              <a:t>Hliníková plechovka (0,5 l)</a:t>
            </a:r>
            <a:endParaRPr lang="cs-CZ" sz="1600" dirty="0"/>
          </a:p>
          <a:p>
            <a:pPr lvl="1"/>
            <a:r>
              <a:rPr lang="cs-CZ" sz="1800" dirty="0"/>
              <a:t>Varianta z nerecyklovaného Al</a:t>
            </a:r>
            <a:endParaRPr lang="cs-CZ" sz="1200" dirty="0"/>
          </a:p>
          <a:p>
            <a:pPr lvl="1"/>
            <a:r>
              <a:rPr lang="cs-CZ" sz="1800" dirty="0"/>
              <a:t>Varianta z recyklovaného Al</a:t>
            </a:r>
            <a:endParaRPr lang="cs-CZ" sz="1200" dirty="0"/>
          </a:p>
          <a:p>
            <a:pPr lvl="0"/>
            <a:r>
              <a:rPr lang="cs-CZ" sz="1800" dirty="0"/>
              <a:t>KEG – vratný sud (50 l) (počet cyklů 60 a 120)</a:t>
            </a:r>
          </a:p>
          <a:p>
            <a:pPr lvl="0"/>
            <a:endParaRPr lang="cs-CZ" sz="1800" dirty="0"/>
          </a:p>
          <a:p>
            <a:pPr lvl="0"/>
            <a:r>
              <a:rPr lang="cs-CZ" sz="1800" dirty="0"/>
              <a:t>+ teoretická vzdálenost mezi výrobcem a zákazníkem (50 km, 100 km, 200 km a 500 km)</a:t>
            </a:r>
            <a:endParaRPr lang="cs-CZ" sz="1600" dirty="0"/>
          </a:p>
          <a:p>
            <a:endParaRPr lang="cs-CZ" sz="2000" dirty="0"/>
          </a:p>
        </p:txBody>
      </p:sp>
      <p:sp>
        <p:nvSpPr>
          <p:cNvPr id="4" name="Zástupný symbol pro číslo snímku 3"/>
          <p:cNvSpPr>
            <a:spLocks noGrp="1"/>
          </p:cNvSpPr>
          <p:nvPr>
            <p:ph type="sldNum" sz="quarter" idx="12"/>
          </p:nvPr>
        </p:nvSpPr>
        <p:spPr/>
        <p:txBody>
          <a:bodyPr/>
          <a:lstStyle/>
          <a:p>
            <a:pPr>
              <a:defRPr/>
            </a:pPr>
            <a:fld id="{B0100A9D-DDDB-42C1-9F87-9E1DEE877C37}" type="slidenum">
              <a:rPr lang="cs-CZ" altLang="en-US" smtClean="0"/>
              <a:pPr>
                <a:defRPr/>
              </a:pPr>
              <a:t>24</a:t>
            </a:fld>
            <a:endParaRPr lang="cs-CZ" altLang="en-US"/>
          </a:p>
        </p:txBody>
      </p:sp>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75600" y="4524996"/>
            <a:ext cx="737201" cy="1268760"/>
          </a:xfrm>
          <a:prstGeom prst="rect">
            <a:avLst/>
          </a:prstGeom>
        </p:spPr>
      </p:pic>
      <p:pic>
        <p:nvPicPr>
          <p:cNvPr id="6"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376" y="2302379"/>
            <a:ext cx="485596" cy="1954713"/>
          </a:xfrm>
          <a:prstGeom prst="rect">
            <a:avLst/>
          </a:prstGeom>
        </p:spPr>
      </p:pic>
      <p:pic>
        <p:nvPicPr>
          <p:cNvPr id="7" name="Obráze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65285" y="3404034"/>
            <a:ext cx="2448061" cy="1916832"/>
          </a:xfrm>
          <a:prstGeom prst="rect">
            <a:avLst/>
          </a:prstGeom>
        </p:spPr>
      </p:pic>
      <p:pic>
        <p:nvPicPr>
          <p:cNvPr id="8" name="Obrázek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3002" y="283797"/>
            <a:ext cx="1022398" cy="2260363"/>
          </a:xfrm>
          <a:prstGeom prst="rect">
            <a:avLst/>
          </a:prstGeom>
        </p:spPr>
      </p:pic>
    </p:spTree>
    <p:extLst>
      <p:ext uri="{BB962C8B-B14F-4D97-AF65-F5344CB8AC3E}">
        <p14:creationId xmlns:p14="http://schemas.microsoft.com/office/powerpoint/2010/main" val="1088333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pPr algn="ctr" defTabSz="457200"/>
            <a:r>
              <a:rPr lang="cs-CZ" sz="3200" cap="none" dirty="0">
                <a:latin typeface="Arial Narrow" panose="020B0606020202030204" pitchFamily="34" charset="0"/>
              </a:rPr>
              <a:t>Podíl jednotlivých kategorií dopadu na celkových environmentálních dopadech</a:t>
            </a:r>
          </a:p>
        </p:txBody>
      </p:sp>
      <p:sp>
        <p:nvSpPr>
          <p:cNvPr id="4" name="Zástupný symbol pro číslo snímku 3"/>
          <p:cNvSpPr>
            <a:spLocks noGrp="1"/>
          </p:cNvSpPr>
          <p:nvPr>
            <p:ph type="sldNum" sz="quarter" idx="12"/>
          </p:nvPr>
        </p:nvSpPr>
        <p:spPr/>
        <p:txBody>
          <a:bodyPr/>
          <a:lstStyle/>
          <a:p>
            <a:pPr>
              <a:defRPr/>
            </a:pPr>
            <a:fld id="{B0100A9D-DDDB-42C1-9F87-9E1DEE877C37}" type="slidenum">
              <a:rPr lang="cs-CZ" altLang="en-US" smtClean="0"/>
              <a:pPr>
                <a:defRPr/>
              </a:pPr>
              <a:t>25</a:t>
            </a:fld>
            <a:endParaRPr lang="cs-CZ" altLang="en-US"/>
          </a:p>
        </p:txBody>
      </p:sp>
      <p:graphicFrame>
        <p:nvGraphicFramePr>
          <p:cNvPr id="10" name="Zástupný symbol pro obsah 9">
            <a:extLst>
              <a:ext uri="{FF2B5EF4-FFF2-40B4-BE49-F238E27FC236}">
                <a16:creationId xmlns:a16="http://schemas.microsoft.com/office/drawing/2014/main" id="{1B523C75-B07B-4E00-A946-C03F471E83B8}"/>
              </a:ext>
            </a:extLst>
          </p:cNvPr>
          <p:cNvGraphicFramePr>
            <a:graphicFrameLocks noGrp="1"/>
          </p:cNvGraphicFramePr>
          <p:nvPr>
            <p:ph idx="1"/>
          </p:nvPr>
        </p:nvGraphicFramePr>
        <p:xfrm>
          <a:off x="1024128" y="2576162"/>
          <a:ext cx="9720262" cy="389454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606901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defTabSz="457200"/>
            <a:r>
              <a:rPr lang="cs-CZ" sz="3200" cap="none" dirty="0">
                <a:latin typeface="Arial Narrow" panose="020B0606020202030204" pitchFamily="34" charset="0"/>
              </a:rPr>
              <a:t>Výsledky kategorie dopadu Změna klimatu - celkem dle EF 3.0 na funkční jednotku 1 l nápojového obalu [g CO2 </a:t>
            </a:r>
            <a:r>
              <a:rPr lang="cs-CZ" sz="3200" cap="none" dirty="0" err="1">
                <a:latin typeface="Arial Narrow" panose="020B0606020202030204" pitchFamily="34" charset="0"/>
              </a:rPr>
              <a:t>eq</a:t>
            </a:r>
            <a:r>
              <a:rPr lang="cs-CZ" sz="3200" cap="none" dirty="0">
                <a:latin typeface="Arial Narrow" panose="020B0606020202030204" pitchFamily="34" charset="0"/>
              </a:rPr>
              <a:t>]</a:t>
            </a:r>
          </a:p>
        </p:txBody>
      </p:sp>
      <p:sp>
        <p:nvSpPr>
          <p:cNvPr id="4" name="Zástupný symbol pro číslo snímku 3"/>
          <p:cNvSpPr>
            <a:spLocks noGrp="1"/>
          </p:cNvSpPr>
          <p:nvPr>
            <p:ph type="sldNum" sz="quarter" idx="12"/>
          </p:nvPr>
        </p:nvSpPr>
        <p:spPr/>
        <p:txBody>
          <a:bodyPr/>
          <a:lstStyle/>
          <a:p>
            <a:pPr>
              <a:defRPr/>
            </a:pPr>
            <a:fld id="{B0100A9D-DDDB-42C1-9F87-9E1DEE877C37}" type="slidenum">
              <a:rPr lang="cs-CZ" altLang="en-US" smtClean="0"/>
              <a:pPr>
                <a:defRPr/>
              </a:pPr>
              <a:t>26</a:t>
            </a:fld>
            <a:endParaRPr lang="cs-CZ" altLang="en-US"/>
          </a:p>
        </p:txBody>
      </p:sp>
      <p:graphicFrame>
        <p:nvGraphicFramePr>
          <p:cNvPr id="5" name="Zástupný symbol pro obsah 4"/>
          <p:cNvGraphicFramePr>
            <a:graphicFrameLocks noGrp="1"/>
          </p:cNvGraphicFramePr>
          <p:nvPr>
            <p:ph idx="1"/>
          </p:nvPr>
        </p:nvGraphicFramePr>
        <p:xfrm>
          <a:off x="1024033" y="2348880"/>
          <a:ext cx="9720262" cy="40227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445927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3600" cap="none" dirty="0">
                <a:latin typeface="Arial Narrow" panose="020B0606020202030204" pitchFamily="34" charset="0"/>
              </a:rPr>
              <a:t>Vliv změny vzdálenosti k zákazníkovi na celkové environmentální dopady</a:t>
            </a:r>
          </a:p>
        </p:txBody>
      </p:sp>
      <p:sp>
        <p:nvSpPr>
          <p:cNvPr id="4" name="Zástupný symbol pro číslo snímku 3"/>
          <p:cNvSpPr>
            <a:spLocks noGrp="1"/>
          </p:cNvSpPr>
          <p:nvPr>
            <p:ph type="sldNum" sz="quarter" idx="12"/>
          </p:nvPr>
        </p:nvSpPr>
        <p:spPr/>
        <p:txBody>
          <a:bodyPr/>
          <a:lstStyle/>
          <a:p>
            <a:pPr>
              <a:defRPr/>
            </a:pPr>
            <a:fld id="{B0100A9D-DDDB-42C1-9F87-9E1DEE877C37}" type="slidenum">
              <a:rPr lang="cs-CZ" altLang="en-US" smtClean="0"/>
              <a:pPr>
                <a:defRPr/>
              </a:pPr>
              <a:t>27</a:t>
            </a:fld>
            <a:endParaRPr lang="cs-CZ" altLang="en-US"/>
          </a:p>
        </p:txBody>
      </p:sp>
      <p:graphicFrame>
        <p:nvGraphicFramePr>
          <p:cNvPr id="6" name="Zástupný symbol pro obsah 5">
            <a:extLst>
              <a:ext uri="{FF2B5EF4-FFF2-40B4-BE49-F238E27FC236}">
                <a16:creationId xmlns:a16="http://schemas.microsoft.com/office/drawing/2014/main" id="{A03725B3-1368-4D47-8A5D-EB33180DF5A2}"/>
              </a:ext>
            </a:extLst>
          </p:cNvPr>
          <p:cNvGraphicFramePr>
            <a:graphicFrameLocks noGrp="1"/>
          </p:cNvGraphicFramePr>
          <p:nvPr>
            <p:ph idx="1"/>
          </p:nvPr>
        </p:nvGraphicFramePr>
        <p:xfrm>
          <a:off x="1023938" y="2286000"/>
          <a:ext cx="9720262" cy="40227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163979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24128" y="763187"/>
            <a:ext cx="9720072" cy="930383"/>
          </a:xfrm>
        </p:spPr>
        <p:txBody>
          <a:bodyPr>
            <a:normAutofit/>
          </a:bodyPr>
          <a:lstStyle/>
          <a:p>
            <a:r>
              <a:rPr lang="cs-CZ" sz="3600" cap="none" dirty="0" err="1">
                <a:latin typeface="Arial Narrow" panose="020B0606020202030204" pitchFamily="34" charset="0"/>
              </a:rPr>
              <a:t>Break</a:t>
            </a:r>
            <a:r>
              <a:rPr lang="cs-CZ" sz="3600" cap="none" dirty="0">
                <a:latin typeface="Arial Narrow" panose="020B0606020202030204" pitchFamily="34" charset="0"/>
              </a:rPr>
              <a:t> point analýza</a:t>
            </a:r>
          </a:p>
        </p:txBody>
      </p:sp>
      <p:sp>
        <p:nvSpPr>
          <p:cNvPr id="4" name="Zástupný symbol pro číslo snímku 3"/>
          <p:cNvSpPr>
            <a:spLocks noGrp="1"/>
          </p:cNvSpPr>
          <p:nvPr>
            <p:ph type="sldNum" sz="quarter" idx="12"/>
          </p:nvPr>
        </p:nvSpPr>
        <p:spPr/>
        <p:txBody>
          <a:bodyPr/>
          <a:lstStyle/>
          <a:p>
            <a:pPr>
              <a:defRPr/>
            </a:pPr>
            <a:fld id="{B0100A9D-DDDB-42C1-9F87-9E1DEE877C37}" type="slidenum">
              <a:rPr lang="cs-CZ" altLang="en-US" smtClean="0"/>
              <a:pPr>
                <a:defRPr/>
              </a:pPr>
              <a:t>28</a:t>
            </a:fld>
            <a:endParaRPr lang="cs-CZ" altLang="en-US"/>
          </a:p>
        </p:txBody>
      </p:sp>
      <p:graphicFrame>
        <p:nvGraphicFramePr>
          <p:cNvPr id="6" name="Zástupný symbol pro obsah 5"/>
          <p:cNvGraphicFramePr>
            <a:graphicFrameLocks noGrp="1"/>
          </p:cNvGraphicFramePr>
          <p:nvPr>
            <p:ph idx="1"/>
          </p:nvPr>
        </p:nvGraphicFramePr>
        <p:xfrm>
          <a:off x="1024128" y="2348880"/>
          <a:ext cx="5432102" cy="4022725"/>
        </p:xfrm>
        <a:graphic>
          <a:graphicData uri="http://schemas.openxmlformats.org/drawingml/2006/chart">
            <c:chart xmlns:c="http://schemas.openxmlformats.org/drawingml/2006/chart" xmlns:r="http://schemas.openxmlformats.org/officeDocument/2006/relationships" r:id="rId3"/>
          </a:graphicData>
        </a:graphic>
      </p:graphicFrame>
      <p:sp>
        <p:nvSpPr>
          <p:cNvPr id="7" name="Obdélník 6"/>
          <p:cNvSpPr/>
          <p:nvPr/>
        </p:nvSpPr>
        <p:spPr>
          <a:xfrm>
            <a:off x="546345" y="1730889"/>
            <a:ext cx="5909885" cy="707886"/>
          </a:xfrm>
          <a:prstGeom prst="rect">
            <a:avLst/>
          </a:prstGeom>
        </p:spPr>
        <p:txBody>
          <a:bodyPr wrap="square">
            <a:spAutoFit/>
          </a:bodyPr>
          <a:lstStyle/>
          <a:p>
            <a:pPr algn="ctr">
              <a:spcAft>
                <a:spcPts val="0"/>
              </a:spcAft>
            </a:pPr>
            <a:r>
              <a:rPr lang="cs-CZ" sz="2000" dirty="0" err="1">
                <a:solidFill>
                  <a:prstClr val="black">
                    <a:lumMod val="65000"/>
                    <a:lumOff val="35000"/>
                  </a:prstClr>
                </a:solidFill>
                <a:latin typeface="Arial Narrow" panose="020B0606020202030204" pitchFamily="34" charset="0"/>
              </a:rPr>
              <a:t>Break</a:t>
            </a:r>
            <a:r>
              <a:rPr lang="cs-CZ" sz="2000" dirty="0">
                <a:solidFill>
                  <a:prstClr val="black">
                    <a:lumMod val="65000"/>
                    <a:lumOff val="35000"/>
                  </a:prstClr>
                </a:solidFill>
                <a:latin typeface="Arial Narrow" panose="020B0606020202030204" pitchFamily="34" charset="0"/>
              </a:rPr>
              <a:t> point počtu cyklů </a:t>
            </a:r>
            <a:r>
              <a:rPr lang="cs-CZ" sz="2000" dirty="0" err="1">
                <a:solidFill>
                  <a:prstClr val="black">
                    <a:lumMod val="65000"/>
                    <a:lumOff val="35000"/>
                  </a:prstClr>
                </a:solidFill>
                <a:latin typeface="Arial Narrow" panose="020B0606020202030204" pitchFamily="34" charset="0"/>
              </a:rPr>
              <a:t>Cirkulky</a:t>
            </a:r>
            <a:r>
              <a:rPr lang="cs-CZ" sz="2000" dirty="0">
                <a:solidFill>
                  <a:prstClr val="black">
                    <a:lumMod val="65000"/>
                    <a:lumOff val="35000"/>
                  </a:prstClr>
                </a:solidFill>
                <a:latin typeface="Arial Narrow" panose="020B0606020202030204" pitchFamily="34" charset="0"/>
              </a:rPr>
              <a:t> při vzdálenosti 200 km dle indikátoru uhlíkové stopy </a:t>
            </a:r>
          </a:p>
        </p:txBody>
      </p:sp>
      <p:graphicFrame>
        <p:nvGraphicFramePr>
          <p:cNvPr id="8" name="Tabulka 7"/>
          <p:cNvGraphicFramePr>
            <a:graphicFrameLocks noGrp="1"/>
          </p:cNvGraphicFramePr>
          <p:nvPr/>
        </p:nvGraphicFramePr>
        <p:xfrm>
          <a:off x="6934013" y="2852936"/>
          <a:ext cx="4562587" cy="978408"/>
        </p:xfrm>
        <a:graphic>
          <a:graphicData uri="http://schemas.openxmlformats.org/drawingml/2006/table">
            <a:tbl>
              <a:tblPr firstRow="1" firstCol="1" bandRow="1"/>
              <a:tblGrid>
                <a:gridCol w="894080">
                  <a:extLst>
                    <a:ext uri="{9D8B030D-6E8A-4147-A177-3AD203B41FA5}">
                      <a16:colId xmlns:a16="http://schemas.microsoft.com/office/drawing/2014/main" val="3645781693"/>
                    </a:ext>
                  </a:extLst>
                </a:gridCol>
                <a:gridCol w="450215">
                  <a:extLst>
                    <a:ext uri="{9D8B030D-6E8A-4147-A177-3AD203B41FA5}">
                      <a16:colId xmlns:a16="http://schemas.microsoft.com/office/drawing/2014/main" val="3253207880"/>
                    </a:ext>
                  </a:extLst>
                </a:gridCol>
                <a:gridCol w="449580">
                  <a:extLst>
                    <a:ext uri="{9D8B030D-6E8A-4147-A177-3AD203B41FA5}">
                      <a16:colId xmlns:a16="http://schemas.microsoft.com/office/drawing/2014/main" val="2212585166"/>
                    </a:ext>
                  </a:extLst>
                </a:gridCol>
                <a:gridCol w="450215">
                  <a:extLst>
                    <a:ext uri="{9D8B030D-6E8A-4147-A177-3AD203B41FA5}">
                      <a16:colId xmlns:a16="http://schemas.microsoft.com/office/drawing/2014/main" val="3147186693"/>
                    </a:ext>
                  </a:extLst>
                </a:gridCol>
                <a:gridCol w="450215">
                  <a:extLst>
                    <a:ext uri="{9D8B030D-6E8A-4147-A177-3AD203B41FA5}">
                      <a16:colId xmlns:a16="http://schemas.microsoft.com/office/drawing/2014/main" val="2640750281"/>
                    </a:ext>
                  </a:extLst>
                </a:gridCol>
                <a:gridCol w="450215">
                  <a:extLst>
                    <a:ext uri="{9D8B030D-6E8A-4147-A177-3AD203B41FA5}">
                      <a16:colId xmlns:a16="http://schemas.microsoft.com/office/drawing/2014/main" val="2416883161"/>
                    </a:ext>
                  </a:extLst>
                </a:gridCol>
                <a:gridCol w="449580">
                  <a:extLst>
                    <a:ext uri="{9D8B030D-6E8A-4147-A177-3AD203B41FA5}">
                      <a16:colId xmlns:a16="http://schemas.microsoft.com/office/drawing/2014/main" val="4169819064"/>
                    </a:ext>
                  </a:extLst>
                </a:gridCol>
                <a:gridCol w="460375">
                  <a:extLst>
                    <a:ext uri="{9D8B030D-6E8A-4147-A177-3AD203B41FA5}">
                      <a16:colId xmlns:a16="http://schemas.microsoft.com/office/drawing/2014/main" val="425394528"/>
                    </a:ext>
                  </a:extLst>
                </a:gridCol>
                <a:gridCol w="508112">
                  <a:extLst>
                    <a:ext uri="{9D8B030D-6E8A-4147-A177-3AD203B41FA5}">
                      <a16:colId xmlns:a16="http://schemas.microsoft.com/office/drawing/2014/main" val="2956766846"/>
                    </a:ext>
                  </a:extLst>
                </a:gridCol>
              </a:tblGrid>
              <a:tr h="213360">
                <a:tc rowSpan="2">
                  <a:txBody>
                    <a:bodyPr/>
                    <a:lstStyle/>
                    <a:p>
                      <a:pPr>
                        <a:lnSpc>
                          <a:spcPct val="107000"/>
                        </a:lnSpc>
                      </a:pPr>
                      <a:endParaRPr lang="cs-CZ" sz="1200" dirty="0">
                        <a:effectLst/>
                        <a:latin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8">
                  <a:txBody>
                    <a:bodyPr/>
                    <a:lstStyle/>
                    <a:p>
                      <a:pPr algn="ctr">
                        <a:lnSpc>
                          <a:spcPct val="150000"/>
                        </a:lnSpc>
                        <a:spcAft>
                          <a:spcPts val="0"/>
                        </a:spcAft>
                      </a:pPr>
                      <a:r>
                        <a:rPr lang="cs-CZ" sz="1200" b="1" dirty="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Teoretická vzdálenost mezi výrobcem a zákazníkem</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3180522157"/>
                  </a:ext>
                </a:extLst>
              </a:tr>
              <a:tr h="158115">
                <a:tc vMerge="1">
                  <a:txBody>
                    <a:bodyPr/>
                    <a:lstStyle/>
                    <a:p>
                      <a:endParaRPr lang="cs-CZ"/>
                    </a:p>
                  </a:txBody>
                  <a:tcPr/>
                </a:tc>
                <a:tc gridSpan="2">
                  <a:txBody>
                    <a:bodyPr/>
                    <a:lstStyle/>
                    <a:p>
                      <a:pPr algn="ctr">
                        <a:lnSpc>
                          <a:spcPct val="150000"/>
                        </a:lnSpc>
                        <a:spcAft>
                          <a:spcPts val="0"/>
                        </a:spcAft>
                      </a:pPr>
                      <a:r>
                        <a:rPr lang="cs-CZ" sz="1200" b="1">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50 km</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cs-CZ"/>
                    </a:p>
                  </a:txBody>
                  <a:tcPr/>
                </a:tc>
                <a:tc gridSpan="2">
                  <a:txBody>
                    <a:bodyPr/>
                    <a:lstStyle/>
                    <a:p>
                      <a:pPr algn="ctr">
                        <a:lnSpc>
                          <a:spcPct val="150000"/>
                        </a:lnSpc>
                        <a:spcAft>
                          <a:spcPts val="0"/>
                        </a:spcAft>
                      </a:pPr>
                      <a:r>
                        <a:rPr lang="cs-CZ" sz="1200" b="1" dirty="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100 km</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cs-CZ"/>
                    </a:p>
                  </a:txBody>
                  <a:tcPr/>
                </a:tc>
                <a:tc gridSpan="2">
                  <a:txBody>
                    <a:bodyPr/>
                    <a:lstStyle/>
                    <a:p>
                      <a:pPr algn="ctr">
                        <a:lnSpc>
                          <a:spcPct val="150000"/>
                        </a:lnSpc>
                        <a:spcAft>
                          <a:spcPts val="0"/>
                        </a:spcAft>
                      </a:pPr>
                      <a:r>
                        <a:rPr lang="cs-CZ" sz="1200" b="1">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200 km</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cs-CZ"/>
                    </a:p>
                  </a:txBody>
                  <a:tcPr/>
                </a:tc>
                <a:tc gridSpan="2">
                  <a:txBody>
                    <a:bodyPr/>
                    <a:lstStyle/>
                    <a:p>
                      <a:pPr algn="ctr">
                        <a:lnSpc>
                          <a:spcPct val="150000"/>
                        </a:lnSpc>
                        <a:spcAft>
                          <a:spcPts val="0"/>
                        </a:spcAft>
                      </a:pPr>
                      <a:r>
                        <a:rPr lang="cs-CZ" sz="1200" b="1">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500 km</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cs-CZ"/>
                    </a:p>
                  </a:txBody>
                  <a:tcPr/>
                </a:tc>
                <a:extLst>
                  <a:ext uri="{0D108BD9-81ED-4DB2-BD59-A6C34878D82A}">
                    <a16:rowId xmlns:a16="http://schemas.microsoft.com/office/drawing/2014/main" val="329504136"/>
                  </a:ext>
                </a:extLst>
              </a:tr>
              <a:tr h="182880">
                <a:tc>
                  <a:txBody>
                    <a:bodyPr/>
                    <a:lstStyle/>
                    <a:p>
                      <a:pPr>
                        <a:lnSpc>
                          <a:spcPct val="150000"/>
                        </a:lnSpc>
                        <a:spcAft>
                          <a:spcPts val="0"/>
                        </a:spcAft>
                      </a:pPr>
                      <a:r>
                        <a:rPr lang="cs-CZ" sz="1200" b="1" dirty="0" err="1">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Cirkulka</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cs-CZ" sz="1200" b="1">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13</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ctr">
                        <a:lnSpc>
                          <a:spcPct val="150000"/>
                        </a:lnSpc>
                        <a:spcAft>
                          <a:spcPts val="0"/>
                        </a:spcAft>
                      </a:pPr>
                      <a:r>
                        <a:rPr lang="cs-CZ" sz="1200" b="1">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45</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a:lnSpc>
                          <a:spcPct val="150000"/>
                        </a:lnSpc>
                        <a:spcAft>
                          <a:spcPts val="0"/>
                        </a:spcAft>
                      </a:pPr>
                      <a:r>
                        <a:rPr lang="cs-CZ" sz="1200" b="1">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15</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ctr">
                        <a:lnSpc>
                          <a:spcPct val="150000"/>
                        </a:lnSpc>
                        <a:spcAft>
                          <a:spcPts val="0"/>
                        </a:spcAft>
                      </a:pPr>
                      <a:r>
                        <a:rPr lang="cs-CZ" sz="1200" b="1" dirty="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55</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a:lnSpc>
                          <a:spcPct val="150000"/>
                        </a:lnSpc>
                        <a:spcAft>
                          <a:spcPts val="0"/>
                        </a:spcAft>
                      </a:pPr>
                      <a:r>
                        <a:rPr lang="cs-CZ" sz="1200" b="1">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19</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ctr">
                        <a:lnSpc>
                          <a:spcPct val="150000"/>
                        </a:lnSpc>
                        <a:spcAft>
                          <a:spcPts val="0"/>
                        </a:spcAft>
                      </a:pPr>
                      <a:r>
                        <a:rPr lang="cs-CZ" sz="1200" b="1">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90</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a:lnSpc>
                          <a:spcPct val="150000"/>
                        </a:lnSpc>
                        <a:spcAft>
                          <a:spcPts val="0"/>
                        </a:spcAft>
                      </a:pPr>
                      <a:r>
                        <a:rPr lang="cs-CZ" sz="1200" b="1">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220</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ctr">
                        <a:lnSpc>
                          <a:spcPct val="150000"/>
                        </a:lnSpc>
                        <a:spcAft>
                          <a:spcPts val="0"/>
                        </a:spcAft>
                      </a:pPr>
                      <a:r>
                        <a:rPr lang="cs-CZ" sz="1200" b="1">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&gt;1000</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944814718"/>
                  </a:ext>
                </a:extLst>
              </a:tr>
              <a:tr h="190500">
                <a:tc>
                  <a:txBody>
                    <a:bodyPr/>
                    <a:lstStyle/>
                    <a:p>
                      <a:pPr>
                        <a:lnSpc>
                          <a:spcPct val="150000"/>
                        </a:lnSpc>
                        <a:spcAft>
                          <a:spcPts val="0"/>
                        </a:spcAft>
                      </a:pPr>
                      <a:r>
                        <a:rPr lang="cs-CZ" sz="1200" b="1">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Cirkulka rAl</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cs-CZ" sz="1200" b="1">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11</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ctr">
                        <a:lnSpc>
                          <a:spcPct val="150000"/>
                        </a:lnSpc>
                        <a:spcAft>
                          <a:spcPts val="0"/>
                        </a:spcAft>
                      </a:pPr>
                      <a:r>
                        <a:rPr lang="cs-CZ" sz="1200" b="1">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29</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a:lnSpc>
                          <a:spcPct val="150000"/>
                        </a:lnSpc>
                        <a:spcAft>
                          <a:spcPts val="0"/>
                        </a:spcAft>
                      </a:pPr>
                      <a:r>
                        <a:rPr lang="cs-CZ" sz="1200" b="1">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12</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ctr">
                        <a:lnSpc>
                          <a:spcPct val="150000"/>
                        </a:lnSpc>
                        <a:spcAft>
                          <a:spcPts val="0"/>
                        </a:spcAft>
                      </a:pPr>
                      <a:r>
                        <a:rPr lang="cs-CZ" sz="1200" b="1" dirty="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34</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a:lnSpc>
                          <a:spcPct val="150000"/>
                        </a:lnSpc>
                        <a:spcAft>
                          <a:spcPts val="0"/>
                        </a:spcAft>
                      </a:pPr>
                      <a:r>
                        <a:rPr lang="cs-CZ" sz="1200" b="1" dirty="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14</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ctr">
                        <a:lnSpc>
                          <a:spcPct val="150000"/>
                        </a:lnSpc>
                        <a:spcAft>
                          <a:spcPts val="0"/>
                        </a:spcAft>
                      </a:pPr>
                      <a:r>
                        <a:rPr lang="cs-CZ" sz="1200" b="1" dirty="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44</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a:lnSpc>
                          <a:spcPct val="150000"/>
                        </a:lnSpc>
                        <a:spcAft>
                          <a:spcPts val="0"/>
                        </a:spcAft>
                      </a:pPr>
                      <a:r>
                        <a:rPr lang="cs-CZ" sz="1200" b="1" dirty="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45</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ctr">
                        <a:lnSpc>
                          <a:spcPct val="150000"/>
                        </a:lnSpc>
                        <a:spcAft>
                          <a:spcPts val="0"/>
                        </a:spcAft>
                      </a:pPr>
                      <a:r>
                        <a:rPr lang="cs-CZ" sz="1200" b="1" dirty="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&gt;1000</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3273707440"/>
                  </a:ext>
                </a:extLst>
              </a:tr>
            </a:tbl>
          </a:graphicData>
        </a:graphic>
      </p:graphicFrame>
      <p:sp>
        <p:nvSpPr>
          <p:cNvPr id="9" name="Obdélník 8"/>
          <p:cNvSpPr/>
          <p:nvPr/>
        </p:nvSpPr>
        <p:spPr>
          <a:xfrm>
            <a:off x="6282115" y="1730889"/>
            <a:ext cx="5909885" cy="707886"/>
          </a:xfrm>
          <a:prstGeom prst="rect">
            <a:avLst/>
          </a:prstGeom>
        </p:spPr>
        <p:txBody>
          <a:bodyPr wrap="square">
            <a:spAutoFit/>
          </a:bodyPr>
          <a:lstStyle/>
          <a:p>
            <a:pPr algn="ctr">
              <a:spcAft>
                <a:spcPts val="0"/>
              </a:spcAft>
            </a:pPr>
            <a:r>
              <a:rPr lang="cs-CZ" sz="2000" dirty="0">
                <a:solidFill>
                  <a:prstClr val="black">
                    <a:lumMod val="65000"/>
                    <a:lumOff val="35000"/>
                  </a:prstClr>
                </a:solidFill>
                <a:latin typeface="Arial Narrow" panose="020B0606020202030204" pitchFamily="34" charset="0"/>
              </a:rPr>
              <a:t>Výsledky </a:t>
            </a:r>
            <a:r>
              <a:rPr lang="cs-CZ" sz="2000" dirty="0" err="1">
                <a:solidFill>
                  <a:prstClr val="black">
                    <a:lumMod val="65000"/>
                    <a:lumOff val="35000"/>
                  </a:prstClr>
                </a:solidFill>
                <a:latin typeface="Arial Narrow" panose="020B0606020202030204" pitchFamily="34" charset="0"/>
              </a:rPr>
              <a:t>break</a:t>
            </a:r>
            <a:r>
              <a:rPr lang="cs-CZ" sz="2000" dirty="0">
                <a:solidFill>
                  <a:prstClr val="black">
                    <a:lumMod val="65000"/>
                    <a:lumOff val="35000"/>
                  </a:prstClr>
                </a:solidFill>
                <a:latin typeface="Arial Narrow" panose="020B0606020202030204" pitchFamily="34" charset="0"/>
              </a:rPr>
              <a:t> point analýzy počtu cyklů </a:t>
            </a:r>
            <a:r>
              <a:rPr lang="cs-CZ" sz="2000" dirty="0" err="1">
                <a:solidFill>
                  <a:prstClr val="black">
                    <a:lumMod val="65000"/>
                    <a:lumOff val="35000"/>
                  </a:prstClr>
                </a:solidFill>
                <a:latin typeface="Arial Narrow" panose="020B0606020202030204" pitchFamily="34" charset="0"/>
              </a:rPr>
              <a:t>Cirkulky</a:t>
            </a:r>
            <a:r>
              <a:rPr lang="cs-CZ" sz="2000" dirty="0">
                <a:solidFill>
                  <a:prstClr val="black">
                    <a:lumMod val="65000"/>
                    <a:lumOff val="35000"/>
                  </a:prstClr>
                </a:solidFill>
                <a:latin typeface="Arial Narrow" panose="020B0606020202030204" pitchFamily="34" charset="0"/>
              </a:rPr>
              <a:t> dle uhlíkové stopy a celkových environmentálních dopadů </a:t>
            </a:r>
          </a:p>
        </p:txBody>
      </p:sp>
      <p:sp>
        <p:nvSpPr>
          <p:cNvPr id="10" name="Obdélník 9"/>
          <p:cNvSpPr/>
          <p:nvPr/>
        </p:nvSpPr>
        <p:spPr>
          <a:xfrm>
            <a:off x="7032104" y="4199823"/>
            <a:ext cx="503555" cy="16004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p>
        </p:txBody>
      </p:sp>
      <p:sp>
        <p:nvSpPr>
          <p:cNvPr id="11" name="Obdélník 10"/>
          <p:cNvSpPr/>
          <p:nvPr/>
        </p:nvSpPr>
        <p:spPr>
          <a:xfrm>
            <a:off x="7032104" y="4575158"/>
            <a:ext cx="503555" cy="153189"/>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p>
        </p:txBody>
      </p:sp>
      <p:sp>
        <p:nvSpPr>
          <p:cNvPr id="5"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sp>
        <p:nvSpPr>
          <p:cNvPr id="12" name="Rectangle 4"/>
          <p:cNvSpPr>
            <a:spLocks noChangeArrowheads="1"/>
          </p:cNvSpPr>
          <p:nvPr/>
        </p:nvSpPr>
        <p:spPr bwMode="auto">
          <a:xfrm>
            <a:off x="7224967" y="4517962"/>
            <a:ext cx="441564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49263" algn="just"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err="1">
                <a:ln>
                  <a:noFill/>
                </a:ln>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Break</a:t>
            </a:r>
            <a:r>
              <a:rPr kumimoji="0" lang="cs-CZ" altLang="cs-CZ" sz="1200" b="0"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 point určen dle celkových vážených a normalizovaných 	výsledků environmentálních indikátorů EF 3.0</a:t>
            </a:r>
            <a:endParaRPr kumimoji="0" lang="cs-CZ" altLang="cs-CZ" sz="1200" b="0" i="0" u="none" strike="noStrike" cap="none" normalizeH="0" baseline="0" dirty="0">
              <a:ln>
                <a:noFill/>
              </a:ln>
              <a:solidFill>
                <a:schemeClr val="tx1"/>
              </a:solidFill>
              <a:effectLst/>
              <a:latin typeface="Arial Narrow" panose="020B0606020202030204" pitchFamily="34" charset="0"/>
            </a:endParaRPr>
          </a:p>
        </p:txBody>
      </p:sp>
      <p:sp>
        <p:nvSpPr>
          <p:cNvPr id="13" name="Obdélník 12"/>
          <p:cNvSpPr/>
          <p:nvPr/>
        </p:nvSpPr>
        <p:spPr>
          <a:xfrm>
            <a:off x="7224967" y="4141347"/>
            <a:ext cx="3519233" cy="276999"/>
          </a:xfrm>
          <a:prstGeom prst="rect">
            <a:avLst/>
          </a:prstGeom>
        </p:spPr>
        <p:txBody>
          <a:bodyPr wrap="none">
            <a:spAutoFit/>
          </a:bodyPr>
          <a:lstStyle/>
          <a:p>
            <a:pPr lvl="0" indent="449263" algn="just" defTabSz="914400" eaLnBrk="0" fontAlgn="base" hangingPunct="0">
              <a:spcBef>
                <a:spcPct val="0"/>
              </a:spcBef>
              <a:spcAft>
                <a:spcPct val="0"/>
              </a:spcAft>
            </a:pPr>
            <a:r>
              <a:rPr lang="cs-CZ" altLang="cs-CZ" sz="1200" dirty="0" err="1">
                <a:latin typeface="Arial Narrow" panose="020B0606020202030204" pitchFamily="34" charset="0"/>
                <a:ea typeface="Calibri" panose="020F0502020204030204" pitchFamily="34" charset="0"/>
                <a:cs typeface="Times New Roman" panose="02020603050405020304" pitchFamily="18" charset="0"/>
              </a:rPr>
              <a:t>Break</a:t>
            </a:r>
            <a:r>
              <a:rPr lang="cs-CZ" altLang="cs-CZ" sz="1200" dirty="0">
                <a:latin typeface="Arial Narrow" panose="020B0606020202030204" pitchFamily="34" charset="0"/>
                <a:ea typeface="Calibri" panose="020F0502020204030204" pitchFamily="34" charset="0"/>
                <a:cs typeface="Times New Roman" panose="02020603050405020304" pitchFamily="18" charset="0"/>
              </a:rPr>
              <a:t> point určen dle uhlíkové stopy dle ISO 14067</a:t>
            </a:r>
            <a:endParaRPr lang="cs-CZ" altLang="cs-CZ" sz="1200" dirty="0">
              <a:latin typeface="Arial Narrow" panose="020B0606020202030204" pitchFamily="34" charset="0"/>
            </a:endParaRPr>
          </a:p>
        </p:txBody>
      </p:sp>
    </p:spTree>
    <p:extLst>
      <p:ext uri="{BB962C8B-B14F-4D97-AF65-F5344CB8AC3E}">
        <p14:creationId xmlns:p14="http://schemas.microsoft.com/office/powerpoint/2010/main" val="1328690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081327-88DF-4C26-AAF1-C408176F4220}"/>
              </a:ext>
            </a:extLst>
          </p:cNvPr>
          <p:cNvSpPr>
            <a:spLocks noGrp="1"/>
          </p:cNvSpPr>
          <p:nvPr>
            <p:ph type="title"/>
          </p:nvPr>
        </p:nvSpPr>
        <p:spPr/>
        <p:txBody>
          <a:bodyPr>
            <a:normAutofit/>
          </a:bodyPr>
          <a:lstStyle/>
          <a:p>
            <a:r>
              <a:rPr lang="cs-CZ" dirty="0"/>
              <a:t>Uhlíková stopa organizace</a:t>
            </a:r>
          </a:p>
        </p:txBody>
      </p:sp>
      <p:sp>
        <p:nvSpPr>
          <p:cNvPr id="4" name="Zástupný symbol pro obsah 3">
            <a:extLst>
              <a:ext uri="{FF2B5EF4-FFF2-40B4-BE49-F238E27FC236}">
                <a16:creationId xmlns:a16="http://schemas.microsoft.com/office/drawing/2014/main" id="{04F05F7B-CDBF-418F-A122-2A39307A0D8D}"/>
              </a:ext>
            </a:extLst>
          </p:cNvPr>
          <p:cNvSpPr>
            <a:spLocks noGrp="1"/>
          </p:cNvSpPr>
          <p:nvPr>
            <p:ph sz="half" idx="2"/>
          </p:nvPr>
        </p:nvSpPr>
        <p:spPr>
          <a:xfrm>
            <a:off x="6308746" y="2560320"/>
            <a:ext cx="4590902" cy="3310128"/>
          </a:xfrm>
        </p:spPr>
        <p:txBody>
          <a:bodyPr>
            <a:normAutofit/>
          </a:bodyPr>
          <a:lstStyle/>
          <a:p>
            <a:r>
              <a:rPr lang="cs-CZ" sz="2000" dirty="0" err="1"/>
              <a:t>PwC</a:t>
            </a:r>
            <a:r>
              <a:rPr lang="cs-CZ" sz="2000" dirty="0"/>
              <a:t>:</a:t>
            </a:r>
          </a:p>
          <a:p>
            <a:pPr lvl="1"/>
            <a:r>
              <a:rPr lang="cs-CZ" sz="1800" dirty="0"/>
              <a:t>„Klimaticky špinavé firmy už nevoní ani investorům“</a:t>
            </a:r>
          </a:p>
          <a:p>
            <a:pPr lvl="1"/>
            <a:r>
              <a:rPr lang="cs-CZ" sz="1800" dirty="0"/>
              <a:t>Investoři při nákupu firem stále častěji přihlížejí k tomu, jak se daný podnik staví k životnímu prostředí a sociální udržitelnosti.</a:t>
            </a:r>
          </a:p>
          <a:p>
            <a:r>
              <a:rPr lang="cs-CZ" sz="2000" dirty="0"/>
              <a:t>„Prémie jen pro angažované. Zelenají i pivovary, </a:t>
            </a:r>
            <a:r>
              <a:rPr lang="cs-CZ" sz="2000" dirty="0" err="1"/>
              <a:t>Heineken</a:t>
            </a:r>
            <a:r>
              <a:rPr lang="cs-CZ" sz="2000" dirty="0"/>
              <a:t> odmění šéfy podle boje s CO</a:t>
            </a:r>
            <a:r>
              <a:rPr lang="cs-CZ" sz="2000" baseline="-25000" dirty="0"/>
              <a:t>2</a:t>
            </a:r>
            <a:r>
              <a:rPr lang="cs-CZ" sz="2000" dirty="0"/>
              <a:t>“</a:t>
            </a:r>
          </a:p>
        </p:txBody>
      </p:sp>
      <p:sp>
        <p:nvSpPr>
          <p:cNvPr id="6" name="Zástupný symbol pro číslo snímku 5">
            <a:extLst>
              <a:ext uri="{FF2B5EF4-FFF2-40B4-BE49-F238E27FC236}">
                <a16:creationId xmlns:a16="http://schemas.microsoft.com/office/drawing/2014/main" id="{7715D328-27D0-4E4B-B8EA-FCDBDAD950B2}"/>
              </a:ext>
            </a:extLst>
          </p:cNvPr>
          <p:cNvSpPr>
            <a:spLocks noGrp="1"/>
          </p:cNvSpPr>
          <p:nvPr>
            <p:ph type="sldNum" sz="quarter" idx="12"/>
          </p:nvPr>
        </p:nvSpPr>
        <p:spPr/>
        <p:txBody>
          <a:bodyPr/>
          <a:lstStyle/>
          <a:p>
            <a:fld id="{E0F415F6-473A-4BDB-AA53-43544B5DF883}" type="slidenum">
              <a:rPr lang="cs-CZ" smtClean="0"/>
              <a:t>29</a:t>
            </a:fld>
            <a:endParaRPr lang="cs-CZ"/>
          </a:p>
        </p:txBody>
      </p:sp>
      <p:pic>
        <p:nvPicPr>
          <p:cNvPr id="11" name="Zástupný symbol pro obsah 6">
            <a:extLst>
              <a:ext uri="{FF2B5EF4-FFF2-40B4-BE49-F238E27FC236}">
                <a16:creationId xmlns:a16="http://schemas.microsoft.com/office/drawing/2014/main" id="{0E1C842A-BB68-FF80-C492-2AC6C2E0C6AC}"/>
              </a:ext>
            </a:extLst>
          </p:cNvPr>
          <p:cNvPicPr>
            <a:picLocks noGrp="1" noChangeAspect="1"/>
          </p:cNvPicPr>
          <p:nvPr>
            <p:ph sz="half" idx="1"/>
          </p:nvPr>
        </p:nvPicPr>
        <p:blipFill>
          <a:blip r:embed="rId2"/>
          <a:stretch>
            <a:fillRect/>
          </a:stretch>
        </p:blipFill>
        <p:spPr>
          <a:xfrm>
            <a:off x="1298575" y="3005245"/>
            <a:ext cx="4718050" cy="2420722"/>
          </a:xfrm>
          <a:prstGeom prst="rect">
            <a:avLst/>
          </a:prstGeom>
        </p:spPr>
      </p:pic>
    </p:spTree>
    <p:extLst>
      <p:ext uri="{BB962C8B-B14F-4D97-AF65-F5344CB8AC3E}">
        <p14:creationId xmlns:p14="http://schemas.microsoft.com/office/powerpoint/2010/main" val="2453547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a:t>Elementární toky </a:t>
            </a:r>
            <a:endParaRPr lang="cs-CZ" dirty="0"/>
          </a:p>
        </p:txBody>
      </p:sp>
      <p:sp>
        <p:nvSpPr>
          <p:cNvPr id="2" name="Zástupný symbol pro obsah 1"/>
          <p:cNvSpPr>
            <a:spLocks noGrp="1"/>
          </p:cNvSpPr>
          <p:nvPr>
            <p:ph idx="1"/>
          </p:nvPr>
        </p:nvSpPr>
        <p:spPr>
          <a:xfrm>
            <a:off x="1235963" y="1700808"/>
            <a:ext cx="9720073" cy="4023360"/>
          </a:xfrm>
        </p:spPr>
        <p:txBody>
          <a:bodyPr/>
          <a:lstStyle/>
          <a:p>
            <a:r>
              <a:rPr lang="cs-CZ" dirty="0"/>
              <a:t>Vstupy a výstupy produktového systému představující interakci mezi okolím a produktovým systémem</a:t>
            </a:r>
          </a:p>
        </p:txBody>
      </p:sp>
      <p:sp>
        <p:nvSpPr>
          <p:cNvPr id="4" name="Zástupný symbol pro číslo snímku 3"/>
          <p:cNvSpPr>
            <a:spLocks noGrp="1"/>
          </p:cNvSpPr>
          <p:nvPr>
            <p:ph type="sldNum" sz="quarter" idx="12"/>
          </p:nvPr>
        </p:nvSpPr>
        <p:spPr/>
        <p:txBody>
          <a:bodyPr/>
          <a:lstStyle/>
          <a:p>
            <a:fld id="{9AFF2DF2-8CDE-4734-A691-897877D675FC}" type="slidenum">
              <a:rPr lang="cs-CZ" altLang="en-US" smtClean="0"/>
              <a:pPr/>
              <a:t>3</a:t>
            </a:fld>
            <a:endParaRPr lang="cs-CZ" altLang="en-US"/>
          </a:p>
        </p:txBody>
      </p:sp>
      <p:sp>
        <p:nvSpPr>
          <p:cNvPr id="155650" name="Rectangle 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cs-CZ"/>
          </a:p>
        </p:txBody>
      </p:sp>
      <p:graphicFrame>
        <p:nvGraphicFramePr>
          <p:cNvPr id="155649" name="Object 1"/>
          <p:cNvGraphicFramePr>
            <a:graphicFrameLocks noChangeAspect="1"/>
          </p:cNvGraphicFramePr>
          <p:nvPr>
            <p:extLst>
              <p:ext uri="{D42A27DB-BD31-4B8C-83A1-F6EECF244321}">
                <p14:modId xmlns:p14="http://schemas.microsoft.com/office/powerpoint/2010/main" val="1451702799"/>
              </p:ext>
            </p:extLst>
          </p:nvPr>
        </p:nvGraphicFramePr>
        <p:xfrm>
          <a:off x="1469812" y="2788109"/>
          <a:ext cx="8277013" cy="3300300"/>
        </p:xfrm>
        <a:graphic>
          <a:graphicData uri="http://schemas.openxmlformats.org/presentationml/2006/ole">
            <mc:AlternateContent xmlns:mc="http://schemas.openxmlformats.org/markup-compatibility/2006">
              <mc:Choice xmlns:v="urn:schemas-microsoft-com:vml" Requires="v">
                <p:oleObj name="Visio" r:id="rId2" imgW="10675620" imgH="4264533" progId="Visio.Drawing.11">
                  <p:embed/>
                </p:oleObj>
              </mc:Choice>
              <mc:Fallback>
                <p:oleObj name="Visio" r:id="rId2" imgW="10675620" imgH="4264533" progId="Visio.Drawing.11">
                  <p:embed/>
                  <p:pic>
                    <p:nvPicPr>
                      <p:cNvPr id="155649"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9812" y="2788109"/>
                        <a:ext cx="8277013" cy="3300300"/>
                      </a:xfrm>
                      <a:prstGeom prst="rect">
                        <a:avLst/>
                      </a:prstGeom>
                      <a:noFill/>
                    </p:spPr>
                  </p:pic>
                </p:oleObj>
              </mc:Fallback>
            </mc:AlternateContent>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D99EC0B-34E3-4885-9DE5-2372DD940C02}"/>
              </a:ext>
            </a:extLst>
          </p:cNvPr>
          <p:cNvSpPr>
            <a:spLocks noGrp="1"/>
          </p:cNvSpPr>
          <p:nvPr>
            <p:ph type="title"/>
          </p:nvPr>
        </p:nvSpPr>
        <p:spPr>
          <a:xfrm>
            <a:off x="1295402" y="982132"/>
            <a:ext cx="9601196" cy="1303867"/>
          </a:xfrm>
        </p:spPr>
        <p:txBody>
          <a:bodyPr vert="horz" lIns="91440" tIns="45720" rIns="91440" bIns="45720" rtlCol="0" anchor="b">
            <a:normAutofit/>
          </a:bodyPr>
          <a:lstStyle/>
          <a:p>
            <a:r>
              <a:rPr lang="en-US" dirty="0"/>
              <a:t>Scope 3 </a:t>
            </a:r>
            <a:br>
              <a:rPr lang="cs-CZ" dirty="0"/>
            </a:br>
            <a:r>
              <a:rPr lang="en-US" dirty="0" err="1"/>
              <a:t>Nepřímé</a:t>
            </a:r>
            <a:r>
              <a:rPr lang="en-US" dirty="0"/>
              <a:t> </a:t>
            </a:r>
            <a:r>
              <a:rPr lang="en-US" dirty="0" err="1"/>
              <a:t>emise</a:t>
            </a:r>
            <a:endParaRPr lang="en-US" dirty="0"/>
          </a:p>
        </p:txBody>
      </p:sp>
      <p:pic>
        <p:nvPicPr>
          <p:cNvPr id="7" name="Zástupný symbol pro obsah 6">
            <a:extLst>
              <a:ext uri="{FF2B5EF4-FFF2-40B4-BE49-F238E27FC236}">
                <a16:creationId xmlns:a16="http://schemas.microsoft.com/office/drawing/2014/main" id="{2E276D11-B60D-4CBE-B467-ADFC997A3B83}"/>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911022" y="3429000"/>
            <a:ext cx="3356150" cy="1723428"/>
          </a:xfrm>
        </p:spPr>
      </p:pic>
      <p:sp>
        <p:nvSpPr>
          <p:cNvPr id="9" name="Zástupný symbol pro obsah 8">
            <a:extLst>
              <a:ext uri="{FF2B5EF4-FFF2-40B4-BE49-F238E27FC236}">
                <a16:creationId xmlns:a16="http://schemas.microsoft.com/office/drawing/2014/main" id="{5472C972-0F58-469F-878B-B2B84389AC12}"/>
              </a:ext>
            </a:extLst>
          </p:cNvPr>
          <p:cNvSpPr>
            <a:spLocks noGrp="1"/>
          </p:cNvSpPr>
          <p:nvPr>
            <p:ph sz="half" idx="2"/>
          </p:nvPr>
        </p:nvSpPr>
        <p:spPr>
          <a:xfrm>
            <a:off x="4539943" y="2565400"/>
            <a:ext cx="3468436" cy="3309937"/>
          </a:xfrm>
        </p:spPr>
        <p:txBody>
          <a:bodyPr vert="horz" lIns="91440" tIns="45720" rIns="91440" bIns="45720" rtlCol="0" anchor="ctr">
            <a:noAutofit/>
          </a:bodyPr>
          <a:lstStyle/>
          <a:p>
            <a:r>
              <a:rPr lang="en-US" sz="1600" dirty="0" err="1"/>
              <a:t>Kategorie</a:t>
            </a:r>
            <a:r>
              <a:rPr lang="en-US" sz="1600" dirty="0"/>
              <a:t> 1 - </a:t>
            </a:r>
            <a:r>
              <a:rPr lang="en-US" sz="1600" dirty="0" err="1"/>
              <a:t>Zakoupené</a:t>
            </a:r>
            <a:r>
              <a:rPr lang="en-US" sz="1600" dirty="0"/>
              <a:t> </a:t>
            </a:r>
            <a:r>
              <a:rPr lang="en-US" sz="1600" dirty="0" err="1"/>
              <a:t>zboží</a:t>
            </a:r>
            <a:r>
              <a:rPr lang="en-US" sz="1600" dirty="0"/>
              <a:t> a služby</a:t>
            </a:r>
          </a:p>
          <a:p>
            <a:r>
              <a:rPr lang="en-US" sz="1600" dirty="0" err="1"/>
              <a:t>Kategorie</a:t>
            </a:r>
            <a:r>
              <a:rPr lang="en-US" sz="1600" dirty="0"/>
              <a:t> 2 - </a:t>
            </a:r>
            <a:r>
              <a:rPr lang="en-US" sz="1600" dirty="0" err="1"/>
              <a:t>Investiční</a:t>
            </a:r>
            <a:r>
              <a:rPr lang="en-US" sz="1600" dirty="0"/>
              <a:t> </a:t>
            </a:r>
            <a:r>
              <a:rPr lang="en-US" sz="1600" dirty="0" err="1"/>
              <a:t>majetek</a:t>
            </a:r>
            <a:endParaRPr lang="en-US" sz="1600" dirty="0"/>
          </a:p>
          <a:p>
            <a:r>
              <a:rPr lang="en-US" sz="1600" dirty="0" err="1"/>
              <a:t>Kategorie</a:t>
            </a:r>
            <a:r>
              <a:rPr lang="en-US" sz="1600" dirty="0"/>
              <a:t> 3 – </a:t>
            </a:r>
            <a:r>
              <a:rPr lang="en-US" sz="1600" dirty="0" err="1"/>
              <a:t>Paliva</a:t>
            </a:r>
            <a:r>
              <a:rPr lang="en-US" sz="1600" dirty="0"/>
              <a:t> a </a:t>
            </a:r>
            <a:r>
              <a:rPr lang="en-US" sz="1600" dirty="0" err="1"/>
              <a:t>energie</a:t>
            </a:r>
            <a:endParaRPr lang="en-US" sz="1600" dirty="0"/>
          </a:p>
          <a:p>
            <a:r>
              <a:rPr lang="en-US" sz="1600" dirty="0" err="1"/>
              <a:t>Kategorie</a:t>
            </a:r>
            <a:r>
              <a:rPr lang="en-US" sz="1600" dirty="0"/>
              <a:t> 4 – </a:t>
            </a:r>
            <a:r>
              <a:rPr lang="en-US" sz="1600" dirty="0" err="1"/>
              <a:t>doprava</a:t>
            </a:r>
            <a:r>
              <a:rPr lang="en-US" sz="1600" dirty="0"/>
              <a:t> </a:t>
            </a:r>
            <a:r>
              <a:rPr lang="en-US" sz="1600" dirty="0" err="1"/>
              <a:t>zboží</a:t>
            </a:r>
            <a:r>
              <a:rPr lang="en-US" sz="1600" dirty="0"/>
              <a:t> in</a:t>
            </a:r>
          </a:p>
          <a:p>
            <a:r>
              <a:rPr lang="en-US" sz="1600" dirty="0" err="1"/>
              <a:t>Kategorie</a:t>
            </a:r>
            <a:r>
              <a:rPr lang="en-US" sz="1600" dirty="0"/>
              <a:t> 5 – </a:t>
            </a:r>
            <a:r>
              <a:rPr lang="en-US" sz="1600" dirty="0" err="1"/>
              <a:t>Odpady</a:t>
            </a:r>
            <a:endParaRPr lang="en-US" sz="1600" dirty="0"/>
          </a:p>
          <a:p>
            <a:r>
              <a:rPr lang="en-US" sz="1600" dirty="0" err="1"/>
              <a:t>Kategorie</a:t>
            </a:r>
            <a:r>
              <a:rPr lang="en-US" sz="1600" dirty="0"/>
              <a:t> 6 - </a:t>
            </a:r>
            <a:r>
              <a:rPr lang="en-US" sz="1600" dirty="0" err="1"/>
              <a:t>Služební</a:t>
            </a:r>
            <a:r>
              <a:rPr lang="en-US" sz="1600" dirty="0"/>
              <a:t> </a:t>
            </a:r>
            <a:r>
              <a:rPr lang="en-US" sz="1600" dirty="0" err="1"/>
              <a:t>cesty</a:t>
            </a:r>
            <a:endParaRPr lang="en-US" sz="1600" dirty="0"/>
          </a:p>
          <a:p>
            <a:r>
              <a:rPr lang="en-US" sz="1600" dirty="0" err="1"/>
              <a:t>Kategorie</a:t>
            </a:r>
            <a:r>
              <a:rPr lang="en-US" sz="1600" dirty="0"/>
              <a:t> 7 – </a:t>
            </a:r>
            <a:r>
              <a:rPr lang="en-US" sz="1600" dirty="0" err="1"/>
              <a:t>Doprava</a:t>
            </a:r>
            <a:r>
              <a:rPr lang="en-US" sz="1600" dirty="0"/>
              <a:t> </a:t>
            </a:r>
            <a:r>
              <a:rPr lang="en-US" sz="1600" dirty="0" err="1"/>
              <a:t>zaměstnanců</a:t>
            </a:r>
            <a:endParaRPr lang="en-US" sz="1600" dirty="0"/>
          </a:p>
          <a:p>
            <a:r>
              <a:rPr lang="en-US" sz="1600" dirty="0" err="1"/>
              <a:t>Kategorie</a:t>
            </a:r>
            <a:r>
              <a:rPr lang="en-US" sz="1600" dirty="0"/>
              <a:t> 8 – </a:t>
            </a:r>
            <a:r>
              <a:rPr lang="en-US" sz="1600" dirty="0" err="1"/>
              <a:t>Pronajatý</a:t>
            </a:r>
            <a:r>
              <a:rPr lang="en-US" sz="1600" dirty="0"/>
              <a:t> </a:t>
            </a:r>
            <a:r>
              <a:rPr lang="en-US" sz="1600" dirty="0" err="1"/>
              <a:t>majetek</a:t>
            </a:r>
            <a:endParaRPr lang="en-US" sz="1600" dirty="0"/>
          </a:p>
        </p:txBody>
      </p:sp>
      <p:sp>
        <p:nvSpPr>
          <p:cNvPr id="4" name="Zástupný symbol pro číslo snímku 3">
            <a:extLst>
              <a:ext uri="{FF2B5EF4-FFF2-40B4-BE49-F238E27FC236}">
                <a16:creationId xmlns:a16="http://schemas.microsoft.com/office/drawing/2014/main" id="{74C81049-C2D1-4C75-B2B8-F49B1E8B86F7}"/>
              </a:ext>
            </a:extLst>
          </p:cNvPr>
          <p:cNvSpPr>
            <a:spLocks noGrp="1"/>
          </p:cNvSpPr>
          <p:nvPr>
            <p:ph type="sldNum" sz="quarter" idx="12"/>
          </p:nvPr>
        </p:nvSpPr>
        <p:spPr>
          <a:xfrm>
            <a:off x="10353901" y="5969000"/>
            <a:ext cx="542697" cy="279400"/>
          </a:xfrm>
        </p:spPr>
        <p:txBody>
          <a:bodyPr vert="horz" lIns="91440" tIns="45720" rIns="91440" bIns="45720" rtlCol="0" anchor="ctr">
            <a:normAutofit/>
          </a:bodyPr>
          <a:lstStyle/>
          <a:p>
            <a:fld id="{6D22F896-40B5-4ADD-8801-0D06FADFA095}" type="slidenum">
              <a:rPr lang="en-US"/>
              <a:pPr/>
              <a:t>30</a:t>
            </a:fld>
            <a:endParaRPr lang="en-US"/>
          </a:p>
        </p:txBody>
      </p:sp>
      <p:sp>
        <p:nvSpPr>
          <p:cNvPr id="5" name="TextovéPole 4">
            <a:extLst>
              <a:ext uri="{FF2B5EF4-FFF2-40B4-BE49-F238E27FC236}">
                <a16:creationId xmlns:a16="http://schemas.microsoft.com/office/drawing/2014/main" id="{50BB00D3-5EDF-75AA-5D38-AE63935D5798}"/>
              </a:ext>
            </a:extLst>
          </p:cNvPr>
          <p:cNvSpPr txBox="1"/>
          <p:nvPr/>
        </p:nvSpPr>
        <p:spPr>
          <a:xfrm>
            <a:off x="7833281" y="2765271"/>
            <a:ext cx="3650886" cy="3016210"/>
          </a:xfrm>
          <a:prstGeom prst="rect">
            <a:avLst/>
          </a:prstGeom>
          <a:noFill/>
        </p:spPr>
        <p:txBody>
          <a:bodyPr wrap="square" rtlCol="0">
            <a:spAutoFit/>
          </a:bodyPr>
          <a:lstStyle/>
          <a:p>
            <a:pPr>
              <a:spcBef>
                <a:spcPts val="600"/>
              </a:spcBef>
            </a:pPr>
            <a:r>
              <a:rPr lang="en-US" sz="1600" dirty="0" err="1">
                <a:solidFill>
                  <a:schemeClr val="tx2"/>
                </a:solidFill>
              </a:rPr>
              <a:t>Kategorie</a:t>
            </a:r>
            <a:r>
              <a:rPr lang="en-US" sz="1600" dirty="0">
                <a:solidFill>
                  <a:schemeClr val="tx2"/>
                </a:solidFill>
              </a:rPr>
              <a:t> 9 – Downstream </a:t>
            </a:r>
            <a:r>
              <a:rPr lang="en-US" sz="1600" dirty="0" err="1">
                <a:solidFill>
                  <a:schemeClr val="tx2"/>
                </a:solidFill>
              </a:rPr>
              <a:t>doprava</a:t>
            </a:r>
            <a:r>
              <a:rPr lang="en-US" sz="1600" dirty="0">
                <a:solidFill>
                  <a:schemeClr val="tx2"/>
                </a:solidFill>
              </a:rPr>
              <a:t> a </a:t>
            </a:r>
            <a:r>
              <a:rPr lang="en-US" sz="1600" dirty="0" err="1">
                <a:solidFill>
                  <a:schemeClr val="tx2"/>
                </a:solidFill>
              </a:rPr>
              <a:t>distribuce</a:t>
            </a:r>
            <a:endParaRPr lang="en-US" sz="1600" dirty="0">
              <a:solidFill>
                <a:schemeClr val="tx2"/>
              </a:solidFill>
            </a:endParaRPr>
          </a:p>
          <a:p>
            <a:pPr>
              <a:spcBef>
                <a:spcPts val="600"/>
              </a:spcBef>
            </a:pPr>
            <a:r>
              <a:rPr lang="en-US" sz="1600" dirty="0" err="1">
                <a:solidFill>
                  <a:schemeClr val="tx2"/>
                </a:solidFill>
              </a:rPr>
              <a:t>Kategorie</a:t>
            </a:r>
            <a:r>
              <a:rPr lang="en-US" sz="1600" dirty="0">
                <a:solidFill>
                  <a:schemeClr val="tx2"/>
                </a:solidFill>
              </a:rPr>
              <a:t> 10 – </a:t>
            </a:r>
            <a:r>
              <a:rPr lang="en-US" sz="1600" dirty="0" err="1">
                <a:solidFill>
                  <a:schemeClr val="tx2"/>
                </a:solidFill>
              </a:rPr>
              <a:t>Zpracování</a:t>
            </a:r>
            <a:r>
              <a:rPr lang="en-US" sz="1600" dirty="0">
                <a:solidFill>
                  <a:schemeClr val="tx2"/>
                </a:solidFill>
              </a:rPr>
              <a:t> </a:t>
            </a:r>
            <a:r>
              <a:rPr lang="en-US" sz="1600" dirty="0" err="1">
                <a:solidFill>
                  <a:schemeClr val="tx2"/>
                </a:solidFill>
              </a:rPr>
              <a:t>prodaného</a:t>
            </a:r>
            <a:r>
              <a:rPr lang="en-US" sz="1600" dirty="0">
                <a:solidFill>
                  <a:schemeClr val="tx2"/>
                </a:solidFill>
              </a:rPr>
              <a:t> </a:t>
            </a:r>
            <a:r>
              <a:rPr lang="en-US" sz="1600" dirty="0" err="1">
                <a:solidFill>
                  <a:schemeClr val="tx2"/>
                </a:solidFill>
              </a:rPr>
              <a:t>zboží</a:t>
            </a:r>
            <a:endParaRPr lang="en-US" sz="1600" dirty="0">
              <a:solidFill>
                <a:schemeClr val="tx2"/>
              </a:solidFill>
            </a:endParaRPr>
          </a:p>
          <a:p>
            <a:pPr>
              <a:spcBef>
                <a:spcPts val="600"/>
              </a:spcBef>
            </a:pPr>
            <a:r>
              <a:rPr lang="en-US" sz="1600" dirty="0" err="1">
                <a:solidFill>
                  <a:schemeClr val="tx2"/>
                </a:solidFill>
              </a:rPr>
              <a:t>Kategorie</a:t>
            </a:r>
            <a:r>
              <a:rPr lang="en-US" sz="1600" dirty="0">
                <a:solidFill>
                  <a:schemeClr val="tx2"/>
                </a:solidFill>
              </a:rPr>
              <a:t> 11 – </a:t>
            </a:r>
            <a:r>
              <a:rPr lang="en-US" sz="1600" dirty="0" err="1">
                <a:solidFill>
                  <a:schemeClr val="tx2"/>
                </a:solidFill>
              </a:rPr>
              <a:t>Užití</a:t>
            </a:r>
            <a:r>
              <a:rPr lang="en-US" sz="1600" dirty="0">
                <a:solidFill>
                  <a:schemeClr val="tx2"/>
                </a:solidFill>
              </a:rPr>
              <a:t> </a:t>
            </a:r>
            <a:r>
              <a:rPr lang="en-US" sz="1600" dirty="0" err="1">
                <a:solidFill>
                  <a:schemeClr val="tx2"/>
                </a:solidFill>
              </a:rPr>
              <a:t>prodaného</a:t>
            </a:r>
            <a:r>
              <a:rPr lang="en-US" sz="1600" dirty="0">
                <a:solidFill>
                  <a:schemeClr val="tx2"/>
                </a:solidFill>
              </a:rPr>
              <a:t> </a:t>
            </a:r>
            <a:r>
              <a:rPr lang="en-US" sz="1600" dirty="0" err="1">
                <a:solidFill>
                  <a:schemeClr val="tx2"/>
                </a:solidFill>
              </a:rPr>
              <a:t>zboží</a:t>
            </a:r>
            <a:endParaRPr lang="en-US" sz="1600" dirty="0">
              <a:solidFill>
                <a:schemeClr val="tx2"/>
              </a:solidFill>
            </a:endParaRPr>
          </a:p>
          <a:p>
            <a:pPr>
              <a:spcBef>
                <a:spcPts val="600"/>
              </a:spcBef>
            </a:pPr>
            <a:r>
              <a:rPr lang="en-US" sz="1600" dirty="0" err="1">
                <a:solidFill>
                  <a:schemeClr val="tx2"/>
                </a:solidFill>
              </a:rPr>
              <a:t>Kategorie</a:t>
            </a:r>
            <a:r>
              <a:rPr lang="en-US" sz="1600" dirty="0">
                <a:solidFill>
                  <a:schemeClr val="tx2"/>
                </a:solidFill>
              </a:rPr>
              <a:t> 12 – </a:t>
            </a:r>
            <a:r>
              <a:rPr lang="en-US" sz="1600" dirty="0" err="1">
                <a:solidFill>
                  <a:schemeClr val="tx2"/>
                </a:solidFill>
              </a:rPr>
              <a:t>EoL</a:t>
            </a:r>
            <a:r>
              <a:rPr lang="en-US" sz="1600" dirty="0">
                <a:solidFill>
                  <a:schemeClr val="tx2"/>
                </a:solidFill>
              </a:rPr>
              <a:t> </a:t>
            </a:r>
            <a:r>
              <a:rPr lang="en-US" sz="1600" dirty="0" err="1">
                <a:solidFill>
                  <a:schemeClr val="tx2"/>
                </a:solidFill>
              </a:rPr>
              <a:t>zboží</a:t>
            </a:r>
            <a:endParaRPr lang="en-US" sz="1600" dirty="0">
              <a:solidFill>
                <a:schemeClr val="tx2"/>
              </a:solidFill>
            </a:endParaRPr>
          </a:p>
          <a:p>
            <a:pPr>
              <a:spcBef>
                <a:spcPts val="600"/>
              </a:spcBef>
            </a:pPr>
            <a:r>
              <a:rPr lang="en-US" sz="1600" dirty="0" err="1">
                <a:solidFill>
                  <a:schemeClr val="tx2"/>
                </a:solidFill>
              </a:rPr>
              <a:t>Kategorie</a:t>
            </a:r>
            <a:r>
              <a:rPr lang="en-US" sz="1600" dirty="0">
                <a:solidFill>
                  <a:schemeClr val="tx2"/>
                </a:solidFill>
              </a:rPr>
              <a:t> 13 – </a:t>
            </a:r>
            <a:r>
              <a:rPr lang="en-US" sz="1600" dirty="0" err="1">
                <a:solidFill>
                  <a:schemeClr val="tx2"/>
                </a:solidFill>
              </a:rPr>
              <a:t>někomu</a:t>
            </a:r>
            <a:r>
              <a:rPr lang="en-US" sz="1600" dirty="0">
                <a:solidFill>
                  <a:schemeClr val="tx2"/>
                </a:solidFill>
              </a:rPr>
              <a:t> </a:t>
            </a:r>
            <a:r>
              <a:rPr lang="en-US" sz="1600" dirty="0" err="1">
                <a:solidFill>
                  <a:schemeClr val="tx2"/>
                </a:solidFill>
              </a:rPr>
              <a:t>Pronajatý</a:t>
            </a:r>
            <a:r>
              <a:rPr lang="en-US" sz="1600" dirty="0">
                <a:solidFill>
                  <a:schemeClr val="tx2"/>
                </a:solidFill>
              </a:rPr>
              <a:t> </a:t>
            </a:r>
            <a:r>
              <a:rPr lang="en-US" sz="1600" dirty="0" err="1">
                <a:solidFill>
                  <a:schemeClr val="tx2"/>
                </a:solidFill>
              </a:rPr>
              <a:t>majetek</a:t>
            </a:r>
            <a:endParaRPr lang="en-US" sz="1600" dirty="0">
              <a:solidFill>
                <a:schemeClr val="tx2"/>
              </a:solidFill>
            </a:endParaRPr>
          </a:p>
          <a:p>
            <a:pPr>
              <a:spcBef>
                <a:spcPts val="600"/>
              </a:spcBef>
            </a:pPr>
            <a:r>
              <a:rPr lang="en-US" sz="1600" dirty="0" err="1">
                <a:solidFill>
                  <a:schemeClr val="tx2"/>
                </a:solidFill>
              </a:rPr>
              <a:t>Kategorie</a:t>
            </a:r>
            <a:r>
              <a:rPr lang="en-US" sz="1600" dirty="0">
                <a:solidFill>
                  <a:schemeClr val="tx2"/>
                </a:solidFill>
              </a:rPr>
              <a:t> 14 – </a:t>
            </a:r>
            <a:r>
              <a:rPr lang="en-US" sz="1600" dirty="0" err="1">
                <a:solidFill>
                  <a:schemeClr val="tx2"/>
                </a:solidFill>
              </a:rPr>
              <a:t>Franšízy</a:t>
            </a:r>
            <a:endParaRPr lang="en-US" sz="1600" dirty="0">
              <a:solidFill>
                <a:schemeClr val="tx2"/>
              </a:solidFill>
            </a:endParaRPr>
          </a:p>
          <a:p>
            <a:pPr>
              <a:spcBef>
                <a:spcPts val="600"/>
              </a:spcBef>
            </a:pPr>
            <a:r>
              <a:rPr lang="en-US" sz="1600" dirty="0" err="1">
                <a:solidFill>
                  <a:schemeClr val="tx2"/>
                </a:solidFill>
              </a:rPr>
              <a:t>Kategorie</a:t>
            </a:r>
            <a:r>
              <a:rPr lang="en-US" sz="1600" dirty="0">
                <a:solidFill>
                  <a:schemeClr val="tx2"/>
                </a:solidFill>
              </a:rPr>
              <a:t> 15 - </a:t>
            </a:r>
            <a:r>
              <a:rPr lang="en-US" sz="1600" dirty="0" err="1">
                <a:solidFill>
                  <a:schemeClr val="tx2"/>
                </a:solidFill>
              </a:rPr>
              <a:t>Investice</a:t>
            </a:r>
            <a:endParaRPr lang="en-US" sz="1600" dirty="0">
              <a:solidFill>
                <a:schemeClr val="tx2"/>
              </a:solidFill>
            </a:endParaRPr>
          </a:p>
          <a:p>
            <a:endParaRPr lang="cs-CZ" sz="1600" dirty="0"/>
          </a:p>
        </p:txBody>
      </p:sp>
      <p:sp>
        <p:nvSpPr>
          <p:cNvPr id="6" name="TextovéPole 5">
            <a:extLst>
              <a:ext uri="{FF2B5EF4-FFF2-40B4-BE49-F238E27FC236}">
                <a16:creationId xmlns:a16="http://schemas.microsoft.com/office/drawing/2014/main" id="{16E14011-F193-F0E8-B8CE-D8CD279BDE63}"/>
              </a:ext>
            </a:extLst>
          </p:cNvPr>
          <p:cNvSpPr txBox="1"/>
          <p:nvPr/>
        </p:nvSpPr>
        <p:spPr>
          <a:xfrm>
            <a:off x="1609676" y="2380551"/>
            <a:ext cx="3683358" cy="769441"/>
          </a:xfrm>
          <a:prstGeom prst="rect">
            <a:avLst/>
          </a:prstGeom>
          <a:noFill/>
        </p:spPr>
        <p:txBody>
          <a:bodyPr wrap="square" rtlCol="0">
            <a:spAutoFit/>
          </a:bodyPr>
          <a:lstStyle/>
          <a:p>
            <a:r>
              <a:rPr lang="cs-CZ" sz="4400" dirty="0"/>
              <a:t>15 kategorií</a:t>
            </a:r>
          </a:p>
        </p:txBody>
      </p:sp>
    </p:spTree>
    <p:extLst>
      <p:ext uri="{BB962C8B-B14F-4D97-AF65-F5344CB8AC3E}">
        <p14:creationId xmlns:p14="http://schemas.microsoft.com/office/powerpoint/2010/main" val="30986556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F92DA7-5CCD-40B8-992B-BF4FEA54CAA2}"/>
              </a:ext>
            </a:extLst>
          </p:cNvPr>
          <p:cNvSpPr>
            <a:spLocks noGrp="1"/>
          </p:cNvSpPr>
          <p:nvPr>
            <p:ph type="title"/>
          </p:nvPr>
        </p:nvSpPr>
        <p:spPr/>
        <p:txBody>
          <a:bodyPr/>
          <a:lstStyle/>
          <a:p>
            <a:r>
              <a:rPr lang="cs-CZ" dirty="0"/>
              <a:t>Reálný provoz – plastikářská výroba</a:t>
            </a:r>
          </a:p>
        </p:txBody>
      </p:sp>
      <p:pic>
        <p:nvPicPr>
          <p:cNvPr id="7" name="Zástupný symbol pro obsah 6">
            <a:extLst>
              <a:ext uri="{FF2B5EF4-FFF2-40B4-BE49-F238E27FC236}">
                <a16:creationId xmlns:a16="http://schemas.microsoft.com/office/drawing/2014/main" id="{19B3CB42-2AFB-46BD-84CD-3A04B5B8D523}"/>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1488332" y="2427073"/>
            <a:ext cx="4403277" cy="3608784"/>
          </a:xfrm>
          <a:prstGeom prst="rect">
            <a:avLst/>
          </a:prstGeom>
        </p:spPr>
      </p:pic>
      <p:sp>
        <p:nvSpPr>
          <p:cNvPr id="6" name="Zástupný symbol pro číslo snímku 5">
            <a:extLst>
              <a:ext uri="{FF2B5EF4-FFF2-40B4-BE49-F238E27FC236}">
                <a16:creationId xmlns:a16="http://schemas.microsoft.com/office/drawing/2014/main" id="{C529BE41-0783-4767-ABC0-F864B5A3150A}"/>
              </a:ext>
            </a:extLst>
          </p:cNvPr>
          <p:cNvSpPr>
            <a:spLocks noGrp="1"/>
          </p:cNvSpPr>
          <p:nvPr>
            <p:ph type="sldNum" sz="quarter" idx="12"/>
          </p:nvPr>
        </p:nvSpPr>
        <p:spPr/>
        <p:txBody>
          <a:bodyPr/>
          <a:lstStyle/>
          <a:p>
            <a:fld id="{6D22F896-40B5-4ADD-8801-0D06FADFA095}" type="slidenum">
              <a:rPr lang="en-US" smtClean="0"/>
              <a:t>31</a:t>
            </a:fld>
            <a:endParaRPr lang="en-US" dirty="0"/>
          </a:p>
        </p:txBody>
      </p:sp>
      <p:sp>
        <p:nvSpPr>
          <p:cNvPr id="9" name="Zástupný symbol pro text 4">
            <a:extLst>
              <a:ext uri="{FF2B5EF4-FFF2-40B4-BE49-F238E27FC236}">
                <a16:creationId xmlns:a16="http://schemas.microsoft.com/office/drawing/2014/main" id="{9C7AE439-D4EF-70F3-D45C-1C4F083E492F}"/>
              </a:ext>
            </a:extLst>
          </p:cNvPr>
          <p:cNvSpPr txBox="1">
            <a:spLocks/>
          </p:cNvSpPr>
          <p:nvPr/>
        </p:nvSpPr>
        <p:spPr>
          <a:xfrm>
            <a:off x="6340166" y="2081719"/>
            <a:ext cx="4585394" cy="6162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2000" dirty="0"/>
              <a:t>Jak zlepšit váš produkt či organizaci</a:t>
            </a:r>
            <a:endParaRPr lang="en-US" sz="2000" dirty="0"/>
          </a:p>
        </p:txBody>
      </p:sp>
      <p:graphicFrame>
        <p:nvGraphicFramePr>
          <p:cNvPr id="10" name="Zástupný symbol pro obsah 5">
            <a:extLst>
              <a:ext uri="{FF2B5EF4-FFF2-40B4-BE49-F238E27FC236}">
                <a16:creationId xmlns:a16="http://schemas.microsoft.com/office/drawing/2014/main" id="{35B5BED5-65F8-2DC9-B51F-F3C82AF5F8D3}"/>
              </a:ext>
            </a:extLst>
          </p:cNvPr>
          <p:cNvGraphicFramePr>
            <a:graphicFrameLocks/>
          </p:cNvGraphicFramePr>
          <p:nvPr/>
        </p:nvGraphicFramePr>
        <p:xfrm>
          <a:off x="6459166" y="2580879"/>
          <a:ext cx="5095296" cy="36087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5126288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p:cNvSpPr>
            <a:spLocks noGrp="1"/>
          </p:cNvSpPr>
          <p:nvPr>
            <p:ph type="title"/>
          </p:nvPr>
        </p:nvSpPr>
        <p:spPr>
          <a:xfrm>
            <a:off x="640080" y="325369"/>
            <a:ext cx="4368602" cy="1956841"/>
          </a:xfrm>
        </p:spPr>
        <p:txBody>
          <a:bodyPr vert="horz" lIns="91440" tIns="45720" rIns="91440" bIns="45720" rtlCol="0" anchor="b">
            <a:normAutofit/>
          </a:bodyPr>
          <a:lstStyle/>
          <a:p>
            <a:r>
              <a:rPr lang="en-US" sz="4200"/>
              <a:t>Funkce posuzovaných produktů</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symbol pro obsah 2"/>
          <p:cNvSpPr>
            <a:spLocks noGrp="1"/>
          </p:cNvSpPr>
          <p:nvPr>
            <p:ph sz="half" idx="1"/>
          </p:nvPr>
        </p:nvSpPr>
        <p:spPr>
          <a:xfrm>
            <a:off x="640080" y="2872899"/>
            <a:ext cx="4243589" cy="3320668"/>
          </a:xfrm>
        </p:spPr>
        <p:txBody>
          <a:bodyPr vert="horz" lIns="91440" tIns="45720" rIns="91440" bIns="45720" rtlCol="0">
            <a:normAutofit/>
          </a:bodyPr>
          <a:lstStyle/>
          <a:p>
            <a:pPr marL="0"/>
            <a:r>
              <a:rPr lang="en-US" sz="1200" dirty="0" err="1"/>
              <a:t>zajištění</a:t>
            </a:r>
            <a:r>
              <a:rPr lang="en-US" sz="1200" dirty="0"/>
              <a:t> </a:t>
            </a:r>
            <a:r>
              <a:rPr lang="en-US" sz="1200" dirty="0" err="1"/>
              <a:t>materiálů</a:t>
            </a:r>
            <a:r>
              <a:rPr lang="en-US" sz="1200" dirty="0"/>
              <a:t> pro </a:t>
            </a:r>
            <a:r>
              <a:rPr lang="en-US" sz="1200" dirty="0" err="1"/>
              <a:t>výrobu</a:t>
            </a:r>
            <a:r>
              <a:rPr lang="en-US" sz="1200" dirty="0"/>
              <a:t> </a:t>
            </a:r>
            <a:r>
              <a:rPr lang="en-US" sz="1200" dirty="0" err="1"/>
              <a:t>nápojových</a:t>
            </a:r>
            <a:r>
              <a:rPr lang="en-US" sz="1200" dirty="0"/>
              <a:t> </a:t>
            </a:r>
            <a:r>
              <a:rPr lang="en-US" sz="1200" dirty="0" err="1"/>
              <a:t>obalů</a:t>
            </a:r>
            <a:r>
              <a:rPr lang="en-US" sz="1200" dirty="0"/>
              <a:t> a </a:t>
            </a:r>
            <a:r>
              <a:rPr lang="en-US" sz="1200" dirty="0" err="1"/>
              <a:t>následné</a:t>
            </a:r>
            <a:r>
              <a:rPr lang="en-US" sz="1200" dirty="0"/>
              <a:t> </a:t>
            </a:r>
            <a:r>
              <a:rPr lang="en-US" sz="1200" dirty="0" err="1"/>
              <a:t>nakládání</a:t>
            </a:r>
            <a:r>
              <a:rPr lang="en-US" sz="1200" dirty="0"/>
              <a:t> s </a:t>
            </a:r>
            <a:r>
              <a:rPr lang="en-US" sz="1200" dirty="0" err="1"/>
              <a:t>použitými</a:t>
            </a:r>
            <a:r>
              <a:rPr lang="en-US" sz="1200" dirty="0"/>
              <a:t> </a:t>
            </a:r>
            <a:r>
              <a:rPr lang="en-US" sz="1200" dirty="0" err="1"/>
              <a:t>nápojovými</a:t>
            </a:r>
            <a:r>
              <a:rPr lang="en-US" sz="1200" dirty="0"/>
              <a:t> </a:t>
            </a:r>
            <a:r>
              <a:rPr lang="en-US" sz="1200" dirty="0" err="1"/>
              <a:t>obaly</a:t>
            </a:r>
            <a:r>
              <a:rPr lang="en-US" sz="1200" dirty="0"/>
              <a:t> </a:t>
            </a:r>
            <a:r>
              <a:rPr lang="en-US" sz="1200" dirty="0" err="1"/>
              <a:t>včetně</a:t>
            </a:r>
            <a:r>
              <a:rPr lang="en-US" sz="1200" dirty="0"/>
              <a:t> </a:t>
            </a:r>
            <a:r>
              <a:rPr lang="en-US" sz="1200" dirty="0" err="1"/>
              <a:t>jejich</a:t>
            </a:r>
            <a:r>
              <a:rPr lang="en-US" sz="1200" dirty="0"/>
              <a:t> </a:t>
            </a:r>
            <a:r>
              <a:rPr lang="en-US" sz="1200" dirty="0" err="1"/>
              <a:t>případného</a:t>
            </a:r>
            <a:r>
              <a:rPr lang="en-US" sz="1200" dirty="0"/>
              <a:t> </a:t>
            </a:r>
            <a:r>
              <a:rPr lang="en-US" sz="1200" dirty="0" err="1"/>
              <a:t>materiálového</a:t>
            </a:r>
            <a:r>
              <a:rPr lang="en-US" sz="1200" dirty="0"/>
              <a:t> </a:t>
            </a:r>
            <a:r>
              <a:rPr lang="en-US" sz="1200" dirty="0" err="1"/>
              <a:t>či</a:t>
            </a:r>
            <a:r>
              <a:rPr lang="en-US" sz="1200" dirty="0"/>
              <a:t> </a:t>
            </a:r>
            <a:r>
              <a:rPr lang="en-US" sz="1200" dirty="0" err="1"/>
              <a:t>energetického</a:t>
            </a:r>
            <a:r>
              <a:rPr lang="en-US" sz="1200" dirty="0"/>
              <a:t> </a:t>
            </a:r>
            <a:r>
              <a:rPr lang="en-US" sz="1200" dirty="0" err="1"/>
              <a:t>využití</a:t>
            </a:r>
            <a:endParaRPr lang="en-US" sz="1200" dirty="0"/>
          </a:p>
          <a:p>
            <a:r>
              <a:rPr lang="en-US" sz="1200" dirty="0" err="1"/>
              <a:t>Funkční</a:t>
            </a:r>
            <a:r>
              <a:rPr lang="en-US" sz="1200" dirty="0"/>
              <a:t> </a:t>
            </a:r>
            <a:r>
              <a:rPr lang="en-US" sz="1200" dirty="0" err="1"/>
              <a:t>jednotka</a:t>
            </a:r>
            <a:endParaRPr lang="en-US" sz="1200" dirty="0"/>
          </a:p>
          <a:p>
            <a:pPr lvl="1"/>
            <a:r>
              <a:rPr lang="en-US" sz="1200" dirty="0" err="1"/>
              <a:t>nakládání</a:t>
            </a:r>
            <a:r>
              <a:rPr lang="en-US" sz="1200" dirty="0"/>
              <a:t> s </a:t>
            </a:r>
            <a:r>
              <a:rPr lang="en-US" sz="1200" dirty="0" err="1"/>
              <a:t>takovým</a:t>
            </a:r>
            <a:r>
              <a:rPr lang="en-US" sz="1200" dirty="0"/>
              <a:t> </a:t>
            </a:r>
            <a:r>
              <a:rPr lang="en-US" sz="1200" dirty="0" err="1"/>
              <a:t>množstvím</a:t>
            </a:r>
            <a:r>
              <a:rPr lang="en-US" sz="1200" dirty="0"/>
              <a:t> PET, </a:t>
            </a:r>
            <a:r>
              <a:rPr lang="en-US" sz="1200" dirty="0" err="1"/>
              <a:t>respektive</a:t>
            </a:r>
            <a:r>
              <a:rPr lang="en-US" sz="1200" dirty="0"/>
              <a:t> </a:t>
            </a:r>
            <a:r>
              <a:rPr lang="en-US" sz="1200" dirty="0" err="1"/>
              <a:t>hliníkových</a:t>
            </a:r>
            <a:r>
              <a:rPr lang="en-US" sz="1200" dirty="0"/>
              <a:t> </a:t>
            </a:r>
            <a:r>
              <a:rPr lang="en-US" sz="1200" dirty="0" err="1"/>
              <a:t>či</a:t>
            </a:r>
            <a:r>
              <a:rPr lang="en-US" sz="1200" dirty="0"/>
              <a:t> </a:t>
            </a:r>
            <a:r>
              <a:rPr lang="en-US" sz="1200" dirty="0" err="1"/>
              <a:t>ocelových</a:t>
            </a:r>
            <a:r>
              <a:rPr lang="en-US" sz="1200" dirty="0"/>
              <a:t> </a:t>
            </a:r>
            <a:r>
              <a:rPr lang="en-US" sz="1200" dirty="0" err="1"/>
              <a:t>obalů</a:t>
            </a:r>
            <a:r>
              <a:rPr lang="en-US" sz="1200" dirty="0"/>
              <a:t>, </a:t>
            </a:r>
            <a:r>
              <a:rPr lang="en-US" sz="1200" dirty="0" err="1"/>
              <a:t>které</a:t>
            </a:r>
            <a:r>
              <a:rPr lang="en-US" sz="1200" dirty="0"/>
              <a:t> </a:t>
            </a:r>
            <a:r>
              <a:rPr lang="en-US" sz="1200" dirty="0" err="1"/>
              <a:t>odpovídá</a:t>
            </a:r>
            <a:r>
              <a:rPr lang="en-US" sz="1200" dirty="0"/>
              <a:t> </a:t>
            </a:r>
            <a:r>
              <a:rPr lang="en-US" sz="1200" dirty="0" err="1"/>
              <a:t>množství</a:t>
            </a:r>
            <a:r>
              <a:rPr lang="en-US" sz="1200" dirty="0"/>
              <a:t> </a:t>
            </a:r>
            <a:r>
              <a:rPr lang="en-US" sz="1200" dirty="0" err="1"/>
              <a:t>těchto</a:t>
            </a:r>
            <a:r>
              <a:rPr lang="en-US" sz="1200" dirty="0"/>
              <a:t> </a:t>
            </a:r>
            <a:r>
              <a:rPr lang="en-US" sz="1200" dirty="0" err="1"/>
              <a:t>obalů</a:t>
            </a:r>
            <a:r>
              <a:rPr lang="en-US" sz="1200" dirty="0"/>
              <a:t> </a:t>
            </a:r>
            <a:r>
              <a:rPr lang="en-US" sz="1200" dirty="0" err="1"/>
              <a:t>uvedených</a:t>
            </a:r>
            <a:r>
              <a:rPr lang="en-US" sz="1200" dirty="0"/>
              <a:t> na </a:t>
            </a:r>
            <a:r>
              <a:rPr lang="en-US" sz="1200" dirty="0" err="1"/>
              <a:t>český</a:t>
            </a:r>
            <a:r>
              <a:rPr lang="en-US" sz="1200" dirty="0"/>
              <a:t> </a:t>
            </a:r>
            <a:r>
              <a:rPr lang="en-US" sz="1200" dirty="0" err="1"/>
              <a:t>trh</a:t>
            </a:r>
            <a:r>
              <a:rPr lang="en-US" sz="1200" dirty="0"/>
              <a:t> v </a:t>
            </a:r>
            <a:r>
              <a:rPr lang="en-US" sz="1200" dirty="0" err="1"/>
              <a:t>rámci</a:t>
            </a:r>
            <a:r>
              <a:rPr lang="en-US" sz="1200" dirty="0"/>
              <a:t> </a:t>
            </a:r>
            <a:r>
              <a:rPr lang="en-US" sz="1200" dirty="0" err="1"/>
              <a:t>jednoho</a:t>
            </a:r>
            <a:r>
              <a:rPr lang="en-US" sz="1200" dirty="0"/>
              <a:t> </a:t>
            </a:r>
            <a:r>
              <a:rPr lang="en-US" sz="1200" dirty="0" err="1"/>
              <a:t>kalendářního</a:t>
            </a:r>
            <a:r>
              <a:rPr lang="en-US" sz="1200" dirty="0"/>
              <a:t> </a:t>
            </a:r>
            <a:r>
              <a:rPr lang="en-US" sz="1200" dirty="0" err="1"/>
              <a:t>roku</a:t>
            </a:r>
            <a:endParaRPr lang="en-US" sz="1200" dirty="0"/>
          </a:p>
          <a:p>
            <a:r>
              <a:rPr lang="en-US" sz="1200" dirty="0" err="1"/>
              <a:t>Časový</a:t>
            </a:r>
            <a:r>
              <a:rPr lang="en-US" sz="1200" dirty="0"/>
              <a:t> </a:t>
            </a:r>
            <a:r>
              <a:rPr lang="en-US" sz="1200" dirty="0" err="1"/>
              <a:t>rozsah</a:t>
            </a:r>
            <a:endParaRPr lang="en-US" sz="1200" dirty="0"/>
          </a:p>
          <a:p>
            <a:r>
              <a:rPr lang="en-US" sz="1200" dirty="0" err="1"/>
              <a:t>rok</a:t>
            </a:r>
            <a:r>
              <a:rPr lang="en-US" sz="1200" dirty="0"/>
              <a:t> 2017</a:t>
            </a:r>
          </a:p>
          <a:p>
            <a:endParaRPr lang="en-US" sz="1200" dirty="0"/>
          </a:p>
          <a:p>
            <a:r>
              <a:rPr lang="en-US" sz="1200" dirty="0"/>
              <a:t>Pro </a:t>
            </a:r>
            <a:r>
              <a:rPr lang="en-US" sz="1200" dirty="0" err="1"/>
              <a:t>srovnání</a:t>
            </a:r>
            <a:r>
              <a:rPr lang="en-US" sz="1200" dirty="0"/>
              <a:t> </a:t>
            </a:r>
            <a:r>
              <a:rPr lang="en-US" sz="1200" dirty="0" err="1"/>
              <a:t>systémů</a:t>
            </a:r>
            <a:r>
              <a:rPr lang="en-US" sz="1200" dirty="0"/>
              <a:t> </a:t>
            </a:r>
            <a:r>
              <a:rPr lang="en-US" sz="1200" dirty="0" err="1"/>
              <a:t>nejsou</a:t>
            </a:r>
            <a:r>
              <a:rPr lang="en-US" sz="1200" dirty="0"/>
              <a:t> </a:t>
            </a:r>
            <a:r>
              <a:rPr lang="en-US" sz="1200" dirty="0" err="1"/>
              <a:t>důležitá</a:t>
            </a:r>
            <a:r>
              <a:rPr lang="en-US" sz="1200" dirty="0"/>
              <a:t> </a:t>
            </a:r>
            <a:r>
              <a:rPr lang="en-US" sz="1200" dirty="0" err="1"/>
              <a:t>absolutní</a:t>
            </a:r>
            <a:r>
              <a:rPr lang="en-US" sz="1200" dirty="0"/>
              <a:t> </a:t>
            </a:r>
            <a:r>
              <a:rPr lang="en-US" sz="1200" dirty="0" err="1"/>
              <a:t>čísla</a:t>
            </a:r>
            <a:r>
              <a:rPr lang="en-US" sz="1200" dirty="0"/>
              <a:t> – ale </a:t>
            </a:r>
            <a:r>
              <a:rPr lang="en-US" sz="1200" dirty="0" err="1"/>
              <a:t>relativní</a:t>
            </a:r>
            <a:r>
              <a:rPr lang="en-US" sz="1200" dirty="0"/>
              <a:t> </a:t>
            </a:r>
            <a:r>
              <a:rPr lang="en-US" sz="1200" dirty="0" err="1"/>
              <a:t>porovnání</a:t>
            </a:r>
            <a:endParaRPr lang="en-US" sz="1200" dirty="0"/>
          </a:p>
          <a:p>
            <a:endParaRPr lang="en-US" sz="1200" dirty="0"/>
          </a:p>
        </p:txBody>
      </p:sp>
      <p:pic>
        <p:nvPicPr>
          <p:cNvPr id="13" name="Zástupný obsah 12"/>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10011" r="23036"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Zástupný symbol pro číslo snímku 4"/>
          <p:cNvSpPr>
            <a:spLocks noGrp="1"/>
          </p:cNvSpPr>
          <p:nvPr>
            <p:ph type="sldNum" sz="quarter" idx="12"/>
          </p:nvPr>
        </p:nvSpPr>
        <p:spPr>
          <a:xfrm>
            <a:off x="10439400" y="6356350"/>
            <a:ext cx="914400" cy="365125"/>
          </a:xfrm>
        </p:spPr>
        <p:txBody>
          <a:bodyPr vert="horz" lIns="91440" tIns="45720" rIns="91440" bIns="45720" rtlCol="0" anchor="ctr">
            <a:normAutofit/>
          </a:bodyPr>
          <a:lstStyle/>
          <a:p>
            <a:pPr>
              <a:spcAft>
                <a:spcPts val="600"/>
              </a:spcAft>
              <a:defRPr/>
            </a:pPr>
            <a:fld id="{FE834BEE-7BE9-4304-84CF-6F22054843C1}" type="slidenum">
              <a:rPr lang="en-US">
                <a:solidFill>
                  <a:srgbClr val="FFFFFF"/>
                </a:solidFill>
                <a:latin typeface="Calibri" panose="020F0502020204030204"/>
              </a:rPr>
              <a:pPr>
                <a:spcAft>
                  <a:spcPts val="600"/>
                </a:spcAft>
                <a:defRPr/>
              </a:pPr>
              <a:t>32</a:t>
            </a:fld>
            <a:endParaRPr lang="en-US">
              <a:solidFill>
                <a:srgbClr val="FFFFFF"/>
              </a:solidFill>
              <a:latin typeface="Calibri" panose="020F0502020204030204"/>
            </a:endParaRP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237" y="79843"/>
            <a:ext cx="1434513" cy="450009"/>
          </a:xfrm>
          <a:prstGeom prst="rect">
            <a:avLst/>
          </a:prstGeom>
        </p:spPr>
      </p:pic>
    </p:spTree>
    <p:extLst>
      <p:ext uri="{BB962C8B-B14F-4D97-AF65-F5344CB8AC3E}">
        <p14:creationId xmlns:p14="http://schemas.microsoft.com/office/powerpoint/2010/main" val="25526990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54826" y="1097797"/>
            <a:ext cx="4003154" cy="1320800"/>
          </a:xfrm>
        </p:spPr>
        <p:txBody>
          <a:bodyPr>
            <a:normAutofit fontScale="90000"/>
          </a:bodyPr>
          <a:lstStyle/>
          <a:p>
            <a:r>
              <a:rPr lang="cs-CZ" dirty="0"/>
              <a:t>Procesy zahrnuté do hranic systému</a:t>
            </a:r>
          </a:p>
        </p:txBody>
      </p:sp>
      <p:sp>
        <p:nvSpPr>
          <p:cNvPr id="4" name="Zástupný symbol pro číslo snímku 3"/>
          <p:cNvSpPr>
            <a:spLocks noGrp="1"/>
          </p:cNvSpPr>
          <p:nvPr>
            <p:ph type="sldNum" sz="quarter" idx="12"/>
          </p:nvPr>
        </p:nvSpPr>
        <p:spPr/>
        <p:txBody>
          <a:bodyPr/>
          <a:lstStyle/>
          <a:p>
            <a:fld id="{FE834BEE-7BE9-4304-84CF-6F22054843C1}" type="slidenum">
              <a:rPr lang="cs-CZ" smtClean="0"/>
              <a:t>33</a:t>
            </a:fld>
            <a:endParaRPr lang="cs-CZ"/>
          </a:p>
        </p:txBody>
      </p:sp>
      <p:sp>
        <p:nvSpPr>
          <p:cNvPr id="10" name="Rectangle 8"/>
          <p:cNvSpPr>
            <a:spLocks noChangeArrowheads="1"/>
          </p:cNvSpPr>
          <p:nvPr/>
        </p:nvSpPr>
        <p:spPr bwMode="auto">
          <a:xfrm>
            <a:off x="-2617645" y="1875294"/>
            <a:ext cx="190639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a:p>
        </p:txBody>
      </p:sp>
      <p:graphicFrame>
        <p:nvGraphicFramePr>
          <p:cNvPr id="11" name="Objekt 10"/>
          <p:cNvGraphicFramePr>
            <a:graphicFrameLocks noChangeAspect="1"/>
          </p:cNvGraphicFramePr>
          <p:nvPr/>
        </p:nvGraphicFramePr>
        <p:xfrm>
          <a:off x="1208868" y="207558"/>
          <a:ext cx="10066149" cy="6337947"/>
        </p:xfrm>
        <a:graphic>
          <a:graphicData uri="http://schemas.openxmlformats.org/presentationml/2006/ole">
            <mc:AlternateContent xmlns:mc="http://schemas.openxmlformats.org/markup-compatibility/2006">
              <mc:Choice xmlns:v="urn:schemas-microsoft-com:vml" Requires="v">
                <p:oleObj name="Visio" r:id="rId2" imgW="4373263" imgH="2753078" progId="Visio.Drawing.11">
                  <p:embed/>
                </p:oleObj>
              </mc:Choice>
              <mc:Fallback>
                <p:oleObj name="Visio" r:id="rId2" imgW="4373263" imgH="2753078" progId="Visio.Drawing.11">
                  <p:embed/>
                  <p:pic>
                    <p:nvPicPr>
                      <p:cNvPr id="11" name="Objekt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8868" y="207558"/>
                        <a:ext cx="10066149" cy="6337947"/>
                      </a:xfrm>
                      <a:prstGeom prst="rect">
                        <a:avLst/>
                      </a:prstGeom>
                      <a:noFill/>
                    </p:spPr>
                  </p:pic>
                </p:oleObj>
              </mc:Fallback>
            </mc:AlternateContent>
          </a:graphicData>
        </a:graphic>
      </p:graphicFrame>
      <p:pic>
        <p:nvPicPr>
          <p:cNvPr id="3" name="Obráze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4131" y="593240"/>
            <a:ext cx="1177203" cy="784470"/>
          </a:xfrm>
          <a:prstGeom prst="rect">
            <a:avLst/>
          </a:prstGeom>
        </p:spPr>
      </p:pic>
      <p:pic>
        <p:nvPicPr>
          <p:cNvPr id="5" name="Obráze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0024" y="1921013"/>
            <a:ext cx="1583978" cy="1055985"/>
          </a:xfrm>
          <a:prstGeom prst="rect">
            <a:avLst/>
          </a:prstGeom>
        </p:spPr>
      </p:pic>
      <p:pic>
        <p:nvPicPr>
          <p:cNvPr id="6" name="Obrázek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79925" y="4805826"/>
            <a:ext cx="1281051" cy="854451"/>
          </a:xfrm>
          <a:prstGeom prst="rect">
            <a:avLst/>
          </a:prstGeom>
        </p:spPr>
      </p:pic>
      <p:pic>
        <p:nvPicPr>
          <p:cNvPr id="7" name="Obrázek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88934" y="489314"/>
            <a:ext cx="1488483" cy="992322"/>
          </a:xfrm>
          <a:prstGeom prst="rect">
            <a:avLst/>
          </a:prstGeom>
        </p:spPr>
      </p:pic>
      <p:pic>
        <p:nvPicPr>
          <p:cNvPr id="12" name="Obrázek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6237" y="79843"/>
            <a:ext cx="1434513" cy="450009"/>
          </a:xfrm>
          <a:prstGeom prst="rect">
            <a:avLst/>
          </a:prstGeom>
        </p:spPr>
      </p:pic>
    </p:spTree>
    <p:extLst>
      <p:ext uri="{BB962C8B-B14F-4D97-AF65-F5344CB8AC3E}">
        <p14:creationId xmlns:p14="http://schemas.microsoft.com/office/powerpoint/2010/main" val="18008819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5275881" cy="3625689"/>
          </a:xfrm>
        </p:spPr>
        <p:txBody>
          <a:bodyPr>
            <a:normAutofit/>
          </a:bodyPr>
          <a:lstStyle/>
          <a:p>
            <a:r>
              <a:rPr lang="cs-CZ" dirty="0"/>
              <a:t>Schéma životního cyklu nezálohového systému lahví z PET (PET </a:t>
            </a:r>
            <a:r>
              <a:rPr lang="cs-CZ" dirty="0" err="1"/>
              <a:t>Baseline</a:t>
            </a:r>
            <a:r>
              <a:rPr lang="cs-CZ" dirty="0"/>
              <a:t>)</a:t>
            </a:r>
          </a:p>
        </p:txBody>
      </p:sp>
      <p:sp>
        <p:nvSpPr>
          <p:cNvPr id="5" name="Zástupný symbol pro číslo snímku 4"/>
          <p:cNvSpPr>
            <a:spLocks noGrp="1"/>
          </p:cNvSpPr>
          <p:nvPr>
            <p:ph type="sldNum" sz="quarter" idx="12"/>
          </p:nvPr>
        </p:nvSpPr>
        <p:spPr/>
        <p:txBody>
          <a:bodyPr/>
          <a:lstStyle/>
          <a:p>
            <a:fld id="{FE834BEE-7BE9-4304-84CF-6F22054843C1}" type="slidenum">
              <a:rPr lang="cs-CZ" smtClean="0"/>
              <a:t>34</a:t>
            </a:fld>
            <a:endParaRPr lang="cs-CZ"/>
          </a:p>
        </p:txBody>
      </p:sp>
      <p:pic>
        <p:nvPicPr>
          <p:cNvPr id="4" name="Obrázek 3"/>
          <p:cNvPicPr/>
          <p:nvPr/>
        </p:nvPicPr>
        <p:blipFill>
          <a:blip r:embed="rId2"/>
          <a:stretch>
            <a:fillRect/>
          </a:stretch>
        </p:blipFill>
        <p:spPr>
          <a:xfrm>
            <a:off x="170858" y="219969"/>
            <a:ext cx="5759450" cy="6449060"/>
          </a:xfrm>
          <a:prstGeom prst="rect">
            <a:avLst/>
          </a:prstGeom>
        </p:spPr>
      </p:pic>
      <p:pic>
        <p:nvPicPr>
          <p:cNvPr id="6" name="Obrázek 5"/>
          <p:cNvPicPr/>
          <p:nvPr/>
        </p:nvPicPr>
        <p:blipFill>
          <a:blip r:embed="rId3"/>
          <a:stretch>
            <a:fillRect/>
          </a:stretch>
        </p:blipFill>
        <p:spPr>
          <a:xfrm>
            <a:off x="6036966" y="246209"/>
            <a:ext cx="5759450" cy="6494780"/>
          </a:xfrm>
          <a:prstGeom prst="rect">
            <a:avLst/>
          </a:prstGeom>
        </p:spPr>
      </p:pic>
      <p:pic>
        <p:nvPicPr>
          <p:cNvPr id="7" name="Obráze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0264" y="102583"/>
            <a:ext cx="1434513" cy="450009"/>
          </a:xfrm>
          <a:prstGeom prst="rect">
            <a:avLst/>
          </a:prstGeom>
        </p:spPr>
      </p:pic>
    </p:spTree>
    <p:extLst>
      <p:ext uri="{BB962C8B-B14F-4D97-AF65-F5344CB8AC3E}">
        <p14:creationId xmlns:p14="http://schemas.microsoft.com/office/powerpoint/2010/main" val="13791832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609600"/>
            <a:ext cx="8596668" cy="780661"/>
          </a:xfrm>
        </p:spPr>
        <p:txBody>
          <a:bodyPr>
            <a:noAutofit/>
          </a:bodyPr>
          <a:lstStyle/>
          <a:p>
            <a:r>
              <a:rPr lang="cs-CZ" sz="3200" dirty="0"/>
              <a:t>Srovnání nezálohového a zálohového systému</a:t>
            </a:r>
          </a:p>
        </p:txBody>
      </p:sp>
      <p:graphicFrame>
        <p:nvGraphicFramePr>
          <p:cNvPr id="4" name="Zástupný symbol pro obsah 3"/>
          <p:cNvGraphicFramePr>
            <a:graphicFrameLocks noGrp="1"/>
          </p:cNvGraphicFramePr>
          <p:nvPr>
            <p:ph idx="1"/>
          </p:nvPr>
        </p:nvGraphicFramePr>
        <p:xfrm>
          <a:off x="677863" y="1390261"/>
          <a:ext cx="9604472" cy="4749281"/>
        </p:xfrm>
        <a:graphic>
          <a:graphicData uri="http://schemas.openxmlformats.org/drawingml/2006/chart">
            <c:chart xmlns:c="http://schemas.openxmlformats.org/drawingml/2006/chart" xmlns:r="http://schemas.openxmlformats.org/officeDocument/2006/relationships" r:id="rId2"/>
          </a:graphicData>
        </a:graphic>
      </p:graphicFrame>
      <p:sp>
        <p:nvSpPr>
          <p:cNvPr id="5" name="Zástupný symbol pro číslo snímku 4"/>
          <p:cNvSpPr>
            <a:spLocks noGrp="1"/>
          </p:cNvSpPr>
          <p:nvPr>
            <p:ph type="sldNum" sz="quarter" idx="12"/>
          </p:nvPr>
        </p:nvSpPr>
        <p:spPr/>
        <p:txBody>
          <a:bodyPr/>
          <a:lstStyle/>
          <a:p>
            <a:fld id="{FE834BEE-7BE9-4304-84CF-6F22054843C1}" type="slidenum">
              <a:rPr lang="cs-CZ" smtClean="0"/>
              <a:t>35</a:t>
            </a:fld>
            <a:endParaRPr lang="cs-CZ"/>
          </a:p>
        </p:txBody>
      </p:sp>
      <p:sp>
        <p:nvSpPr>
          <p:cNvPr id="6" name="TextovéPole 5"/>
          <p:cNvSpPr txBox="1"/>
          <p:nvPr/>
        </p:nvSpPr>
        <p:spPr>
          <a:xfrm>
            <a:off x="4134050" y="2170922"/>
            <a:ext cx="4086808" cy="369332"/>
          </a:xfrm>
          <a:prstGeom prst="rect">
            <a:avLst/>
          </a:prstGeom>
          <a:noFill/>
        </p:spPr>
        <p:txBody>
          <a:bodyPr wrap="square" rtlCol="0">
            <a:spAutoFit/>
          </a:bodyPr>
          <a:lstStyle/>
          <a:p>
            <a:r>
              <a:rPr lang="cs-CZ" dirty="0"/>
              <a:t>Celkový pokles dopadů 28%</a:t>
            </a:r>
          </a:p>
        </p:txBody>
      </p:sp>
      <p:sp>
        <p:nvSpPr>
          <p:cNvPr id="7" name="Pravá složená závorka 6"/>
          <p:cNvSpPr/>
          <p:nvPr/>
        </p:nvSpPr>
        <p:spPr>
          <a:xfrm>
            <a:off x="3518230" y="1983529"/>
            <a:ext cx="615820" cy="72778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pic>
        <p:nvPicPr>
          <p:cNvPr id="9" name="Obráze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237" y="79843"/>
            <a:ext cx="1434513" cy="450009"/>
          </a:xfrm>
          <a:prstGeom prst="rect">
            <a:avLst/>
          </a:prstGeom>
        </p:spPr>
      </p:pic>
    </p:spTree>
    <p:extLst>
      <p:ext uri="{BB962C8B-B14F-4D97-AF65-F5344CB8AC3E}">
        <p14:creationId xmlns:p14="http://schemas.microsoft.com/office/powerpoint/2010/main" val="35039147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3200" dirty="0"/>
              <a:t>Grafické znázornění příspěvku jednotlivých technologických okruhů k celkovým environmentálním dopadům</a:t>
            </a:r>
          </a:p>
        </p:txBody>
      </p:sp>
      <p:graphicFrame>
        <p:nvGraphicFramePr>
          <p:cNvPr id="4" name="Zástupný symbol pro obsah 3"/>
          <p:cNvGraphicFramePr>
            <a:graphicFrameLocks noGrp="1"/>
          </p:cNvGraphicFramePr>
          <p:nvPr>
            <p:ph idx="1"/>
          </p:nvPr>
        </p:nvGraphicFramePr>
        <p:xfrm>
          <a:off x="677863" y="2160588"/>
          <a:ext cx="8596312" cy="4245899"/>
        </p:xfrm>
        <a:graphic>
          <a:graphicData uri="http://schemas.openxmlformats.org/drawingml/2006/chart">
            <c:chart xmlns:c="http://schemas.openxmlformats.org/drawingml/2006/chart" xmlns:r="http://schemas.openxmlformats.org/officeDocument/2006/relationships" r:id="rId2"/>
          </a:graphicData>
        </a:graphic>
      </p:graphicFrame>
      <p:sp>
        <p:nvSpPr>
          <p:cNvPr id="5" name="Zástupný symbol pro číslo snímku 4"/>
          <p:cNvSpPr>
            <a:spLocks noGrp="1"/>
          </p:cNvSpPr>
          <p:nvPr>
            <p:ph type="sldNum" sz="quarter" idx="12"/>
          </p:nvPr>
        </p:nvSpPr>
        <p:spPr/>
        <p:txBody>
          <a:bodyPr/>
          <a:lstStyle/>
          <a:p>
            <a:fld id="{FE834BEE-7BE9-4304-84CF-6F22054843C1}" type="slidenum">
              <a:rPr lang="cs-CZ" smtClean="0"/>
              <a:t>36</a:t>
            </a:fld>
            <a:endParaRPr lang="cs-CZ"/>
          </a:p>
        </p:txBody>
      </p:sp>
      <p:sp>
        <p:nvSpPr>
          <p:cNvPr id="6" name="TextovéPole 5"/>
          <p:cNvSpPr txBox="1"/>
          <p:nvPr/>
        </p:nvSpPr>
        <p:spPr>
          <a:xfrm>
            <a:off x="5952930" y="2599127"/>
            <a:ext cx="1698172" cy="369332"/>
          </a:xfrm>
          <a:prstGeom prst="rect">
            <a:avLst/>
          </a:prstGeom>
          <a:noFill/>
        </p:spPr>
        <p:txBody>
          <a:bodyPr wrap="square" rtlCol="0">
            <a:spAutoFit/>
          </a:bodyPr>
          <a:lstStyle/>
          <a:p>
            <a:r>
              <a:rPr lang="cs-CZ" dirty="0"/>
              <a:t>Hlavní okruhy</a:t>
            </a:r>
          </a:p>
        </p:txBody>
      </p:sp>
      <p:cxnSp>
        <p:nvCxnSpPr>
          <p:cNvPr id="8" name="Přímá spojnice se šipkou 7"/>
          <p:cNvCxnSpPr/>
          <p:nvPr/>
        </p:nvCxnSpPr>
        <p:spPr>
          <a:xfrm flipH="1">
            <a:off x="3331029" y="3041780"/>
            <a:ext cx="3387012" cy="653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Přímá spojnice se šipkou 9"/>
          <p:cNvCxnSpPr/>
          <p:nvPr/>
        </p:nvCxnSpPr>
        <p:spPr>
          <a:xfrm>
            <a:off x="6718041" y="3107094"/>
            <a:ext cx="256905" cy="11103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Ovál 12"/>
          <p:cNvSpPr/>
          <p:nvPr/>
        </p:nvSpPr>
        <p:spPr>
          <a:xfrm>
            <a:off x="1996751" y="5458408"/>
            <a:ext cx="1166327" cy="5829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Ovál 13"/>
          <p:cNvSpPr/>
          <p:nvPr/>
        </p:nvSpPr>
        <p:spPr>
          <a:xfrm>
            <a:off x="6363877" y="5519697"/>
            <a:ext cx="1166327" cy="582954"/>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2" name="Obráze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237" y="79843"/>
            <a:ext cx="1434513" cy="450009"/>
          </a:xfrm>
          <a:prstGeom prst="rect">
            <a:avLst/>
          </a:prstGeom>
        </p:spPr>
      </p:pic>
    </p:spTree>
    <p:extLst>
      <p:ext uri="{BB962C8B-B14F-4D97-AF65-F5344CB8AC3E}">
        <p14:creationId xmlns:p14="http://schemas.microsoft.com/office/powerpoint/2010/main" val="23450646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t>Catering - eventy</a:t>
            </a:r>
            <a:endParaRPr lang="cs-CZ" dirty="0"/>
          </a:p>
        </p:txBody>
      </p:sp>
      <p:sp>
        <p:nvSpPr>
          <p:cNvPr id="3" name="Zástupný symbol pro obsah 2"/>
          <p:cNvSpPr>
            <a:spLocks noGrp="1"/>
          </p:cNvSpPr>
          <p:nvPr>
            <p:ph sz="half" idx="1"/>
          </p:nvPr>
        </p:nvSpPr>
        <p:spPr/>
        <p:txBody>
          <a:bodyPr>
            <a:normAutofit/>
          </a:bodyPr>
          <a:lstStyle/>
          <a:p>
            <a:endParaRPr lang="cs-CZ"/>
          </a:p>
          <a:p>
            <a:endParaRPr lang="cs-CZ" dirty="0"/>
          </a:p>
        </p:txBody>
      </p:sp>
      <p:graphicFrame>
        <p:nvGraphicFramePr>
          <p:cNvPr id="2052" name="Zástupný obsah 25">
            <a:extLst>
              <a:ext uri="{FF2B5EF4-FFF2-40B4-BE49-F238E27FC236}">
                <a16:creationId xmlns:a16="http://schemas.microsoft.com/office/drawing/2014/main" id="{2BAFB2DF-5B09-3378-CAC7-75527E1AB210}"/>
              </a:ext>
            </a:extLst>
          </p:cNvPr>
          <p:cNvGraphicFramePr>
            <a:graphicFrameLocks noGrp="1"/>
          </p:cNvGraphicFramePr>
          <p:nvPr>
            <p:ph sz="half" idx="2"/>
          </p:nvPr>
        </p:nvGraphicFramePr>
        <p:xfrm>
          <a:off x="779294" y="2602330"/>
          <a:ext cx="5181600" cy="34074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Zástupný symbol pro číslo snímku 9">
            <a:extLst>
              <a:ext uri="{FF2B5EF4-FFF2-40B4-BE49-F238E27FC236}">
                <a16:creationId xmlns:a16="http://schemas.microsoft.com/office/drawing/2014/main" id="{57BF0C35-6DA7-D9AB-3816-F23ACF065397}"/>
              </a:ext>
            </a:extLst>
          </p:cNvPr>
          <p:cNvSpPr>
            <a:spLocks noGrp="1"/>
          </p:cNvSpPr>
          <p:nvPr>
            <p:ph type="sldNum" sz="quarter" idx="12"/>
          </p:nvPr>
        </p:nvSpPr>
        <p:spPr/>
        <p:txBody>
          <a:bodyPr/>
          <a:lstStyle/>
          <a:p>
            <a:fld id="{64DCA343-42FA-43C3-9E54-A5A120E5D7BC}" type="slidenum">
              <a:rPr lang="cs-CZ" smtClean="0"/>
              <a:pPr/>
              <a:t>37</a:t>
            </a:fld>
            <a:endParaRPr lang="cs-CZ"/>
          </a:p>
        </p:txBody>
      </p:sp>
      <p:pic>
        <p:nvPicPr>
          <p:cNvPr id="2050" name="Picture 2" descr="Hudební Tipy | Jungle Holešovice">
            <a:extLst>
              <a:ext uri="{FF2B5EF4-FFF2-40B4-BE49-F238E27FC236}">
                <a16:creationId xmlns:a16="http://schemas.microsoft.com/office/drawing/2014/main" id="{EFA81FB0-4BA2-F909-D506-6DFCD88085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5586" y="397370"/>
            <a:ext cx="2890241" cy="1327241"/>
          </a:xfrm>
          <a:prstGeom prst="rect">
            <a:avLst/>
          </a:prstGeom>
          <a:noFill/>
          <a:extLst>
            <a:ext uri="{909E8E84-426E-40DD-AFC4-6F175D3DCCD1}">
              <a14:hiddenFill xmlns:a14="http://schemas.microsoft.com/office/drawing/2010/main">
                <a:solidFill>
                  <a:srgbClr val="FFFFFF"/>
                </a:solidFill>
              </a14:hiddenFill>
            </a:ext>
          </a:extLst>
        </p:spPr>
      </p:pic>
      <p:pic>
        <p:nvPicPr>
          <p:cNvPr id="28" name="Obrázek 27">
            <a:extLst>
              <a:ext uri="{FF2B5EF4-FFF2-40B4-BE49-F238E27FC236}">
                <a16:creationId xmlns:a16="http://schemas.microsoft.com/office/drawing/2014/main" id="{FD9168AD-E604-DB56-E1BA-593611B079FC}"/>
              </a:ext>
            </a:extLst>
          </p:cNvPr>
          <p:cNvPicPr>
            <a:picLocks noChangeAspect="1"/>
          </p:cNvPicPr>
          <p:nvPr/>
        </p:nvPicPr>
        <p:blipFill>
          <a:blip r:embed="rId8"/>
          <a:stretch>
            <a:fillRect/>
          </a:stretch>
        </p:blipFill>
        <p:spPr>
          <a:xfrm>
            <a:off x="8380213" y="1235107"/>
            <a:ext cx="1088511" cy="1076655"/>
          </a:xfrm>
          <a:prstGeom prst="rect">
            <a:avLst/>
          </a:prstGeom>
        </p:spPr>
      </p:pic>
      <p:pic>
        <p:nvPicPr>
          <p:cNvPr id="29" name="Obrázek 28">
            <a:extLst>
              <a:ext uri="{FF2B5EF4-FFF2-40B4-BE49-F238E27FC236}">
                <a16:creationId xmlns:a16="http://schemas.microsoft.com/office/drawing/2014/main" id="{61DD6086-39CE-5211-C79E-00655DD0050B}"/>
              </a:ext>
            </a:extLst>
          </p:cNvPr>
          <p:cNvPicPr>
            <a:picLocks noChangeAspect="1"/>
          </p:cNvPicPr>
          <p:nvPr/>
        </p:nvPicPr>
        <p:blipFill>
          <a:blip r:embed="rId9"/>
          <a:stretch>
            <a:fillRect/>
          </a:stretch>
        </p:blipFill>
        <p:spPr>
          <a:xfrm>
            <a:off x="9381942" y="879079"/>
            <a:ext cx="1175991" cy="1474371"/>
          </a:xfrm>
          <a:prstGeom prst="rect">
            <a:avLst/>
          </a:prstGeom>
        </p:spPr>
      </p:pic>
      <p:pic>
        <p:nvPicPr>
          <p:cNvPr id="30" name="Obrázek 29">
            <a:extLst>
              <a:ext uri="{FF2B5EF4-FFF2-40B4-BE49-F238E27FC236}">
                <a16:creationId xmlns:a16="http://schemas.microsoft.com/office/drawing/2014/main" id="{0E833B4D-B7F2-AC56-7752-3C93C00B59B8}"/>
              </a:ext>
            </a:extLst>
          </p:cNvPr>
          <p:cNvPicPr>
            <a:picLocks noChangeAspect="1"/>
          </p:cNvPicPr>
          <p:nvPr/>
        </p:nvPicPr>
        <p:blipFill>
          <a:blip r:embed="rId10"/>
          <a:stretch>
            <a:fillRect/>
          </a:stretch>
        </p:blipFill>
        <p:spPr>
          <a:xfrm>
            <a:off x="10353901" y="647237"/>
            <a:ext cx="1205761" cy="1669678"/>
          </a:xfrm>
          <a:prstGeom prst="rect">
            <a:avLst/>
          </a:prstGeom>
        </p:spPr>
      </p:pic>
      <p:graphicFrame>
        <p:nvGraphicFramePr>
          <p:cNvPr id="32" name="Zástupný symbol pro obsah 5">
            <a:extLst>
              <a:ext uri="{FF2B5EF4-FFF2-40B4-BE49-F238E27FC236}">
                <a16:creationId xmlns:a16="http://schemas.microsoft.com/office/drawing/2014/main" id="{2A0C2FC3-C52D-111E-03EA-F53B3199BDDD}"/>
              </a:ext>
            </a:extLst>
          </p:cNvPr>
          <p:cNvGraphicFramePr>
            <a:graphicFrameLocks/>
          </p:cNvGraphicFramePr>
          <p:nvPr>
            <p:extLst>
              <p:ext uri="{D42A27DB-BD31-4B8C-83A1-F6EECF244321}">
                <p14:modId xmlns:p14="http://schemas.microsoft.com/office/powerpoint/2010/main" val="157182493"/>
              </p:ext>
            </p:extLst>
          </p:nvPr>
        </p:nvGraphicFramePr>
        <p:xfrm>
          <a:off x="5960894" y="2518942"/>
          <a:ext cx="5181600" cy="3656388"/>
        </p:xfrm>
        <a:graphic>
          <a:graphicData uri="http://schemas.openxmlformats.org/drawingml/2006/chart">
            <c:chart xmlns:c="http://schemas.openxmlformats.org/drawingml/2006/chart" xmlns:r="http://schemas.openxmlformats.org/officeDocument/2006/relationships" r:id="rId11"/>
          </a:graphicData>
        </a:graphic>
      </p:graphicFrame>
    </p:spTree>
    <p:extLst>
      <p:ext uri="{BB962C8B-B14F-4D97-AF65-F5344CB8AC3E}">
        <p14:creationId xmlns:p14="http://schemas.microsoft.com/office/powerpoint/2010/main" val="30261422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Proč LCA?</a:t>
            </a:r>
          </a:p>
        </p:txBody>
      </p:sp>
      <p:sp>
        <p:nvSpPr>
          <p:cNvPr id="3" name="Zástupný symbol pro obsah 2"/>
          <p:cNvSpPr>
            <a:spLocks noGrp="1"/>
          </p:cNvSpPr>
          <p:nvPr>
            <p:ph sz="half" idx="1"/>
          </p:nvPr>
        </p:nvSpPr>
        <p:spPr>
          <a:xfrm>
            <a:off x="640080" y="2872899"/>
            <a:ext cx="4243589" cy="3320668"/>
          </a:xfrm>
        </p:spPr>
        <p:txBody>
          <a:bodyPr vert="horz" lIns="91440" tIns="45720" rIns="91440" bIns="45720" rtlCol="0">
            <a:normAutofit/>
          </a:bodyPr>
          <a:lstStyle/>
          <a:p>
            <a:r>
              <a:rPr lang="en-US" sz="1700"/>
              <a:t>Předejít nesystémovému „řešení“ environmentálních problémů</a:t>
            </a:r>
          </a:p>
          <a:p>
            <a:r>
              <a:rPr lang="en-US" sz="1700"/>
              <a:t>Chybné řízení environmentálních problémů:</a:t>
            </a:r>
          </a:p>
          <a:p>
            <a:pPr marL="514350"/>
            <a:r>
              <a:rPr lang="en-US" sz="1700"/>
              <a:t>Nedělat nic</a:t>
            </a:r>
          </a:p>
          <a:p>
            <a:pPr marL="514350"/>
            <a:r>
              <a:rPr lang="en-US" sz="1700"/>
              <a:t>Odsunutí v prostoru</a:t>
            </a:r>
          </a:p>
          <a:p>
            <a:pPr marL="514350"/>
            <a:r>
              <a:rPr lang="en-US" sz="1700"/>
              <a:t>Odsunutí v čase</a:t>
            </a:r>
          </a:p>
          <a:p>
            <a:pPr marL="514350"/>
            <a:r>
              <a:rPr lang="en-US" sz="1700"/>
              <a:t>Přesun do jiného odvětví</a:t>
            </a:r>
          </a:p>
          <a:p>
            <a:pPr marL="514350"/>
            <a:r>
              <a:rPr lang="en-US" sz="1700"/>
              <a:t>Přesun do jiného environmentálního problému </a:t>
            </a:r>
          </a:p>
        </p:txBody>
      </p:sp>
      <p:pic>
        <p:nvPicPr>
          <p:cNvPr id="6" name="Zástupný obsah 5">
            <a:extLst>
              <a:ext uri="{FF2B5EF4-FFF2-40B4-BE49-F238E27FC236}">
                <a16:creationId xmlns:a16="http://schemas.microsoft.com/office/drawing/2014/main" id="{177FA4D7-292E-7E27-D10C-8A9776A4DFE5}"/>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21619" r="2196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Zástupný symbol pro číslo snímku 3"/>
          <p:cNvSpPr>
            <a:spLocks noGrp="1"/>
          </p:cNvSpPr>
          <p:nvPr>
            <p:ph type="sldNum" sz="quarter" idx="12"/>
          </p:nvPr>
        </p:nvSpPr>
        <p:spPr>
          <a:xfrm>
            <a:off x="10439400" y="6356350"/>
            <a:ext cx="914400" cy="365125"/>
          </a:xfrm>
        </p:spPr>
        <p:txBody>
          <a:bodyPr vert="horz" lIns="91440" tIns="45720" rIns="91440" bIns="45720" rtlCol="0" anchor="ctr">
            <a:normAutofit/>
          </a:bodyPr>
          <a:lstStyle/>
          <a:p>
            <a:pPr>
              <a:spcAft>
                <a:spcPts val="600"/>
              </a:spcAft>
              <a:defRPr/>
            </a:pPr>
            <a:fld id="{592EE6DB-F583-490F-B7DF-592B953EECB7}" type="slidenum">
              <a:rPr lang="en-US">
                <a:solidFill>
                  <a:srgbClr val="FFFFFF"/>
                </a:solidFill>
                <a:latin typeface="Calibri" panose="020F0502020204030204"/>
              </a:rPr>
              <a:pPr>
                <a:spcAft>
                  <a:spcPts val="600"/>
                </a:spcAft>
                <a:defRPr/>
              </a:pPr>
              <a:t>38</a:t>
            </a:fld>
            <a:endParaRPr lang="en-US">
              <a:solidFill>
                <a:srgbClr val="FFFFFF"/>
              </a:solidFill>
              <a:latin typeface="Calibri" panose="020F0502020204030204"/>
            </a:endParaRPr>
          </a:p>
        </p:txBody>
      </p:sp>
    </p:spTree>
    <p:extLst>
      <p:ext uri="{BB962C8B-B14F-4D97-AF65-F5344CB8AC3E}">
        <p14:creationId xmlns:p14="http://schemas.microsoft.com/office/powerpoint/2010/main" val="29097028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33600" y="609600"/>
            <a:ext cx="6347713" cy="873126"/>
          </a:xfrm>
        </p:spPr>
        <p:txBody>
          <a:bodyPr>
            <a:normAutofit fontScale="90000"/>
          </a:bodyPr>
          <a:lstStyle/>
          <a:p>
            <a:r>
              <a:rPr lang="cs-CZ" dirty="0"/>
              <a:t>Určení environmentálních dopadů</a:t>
            </a:r>
          </a:p>
        </p:txBody>
      </p:sp>
      <p:grpSp>
        <p:nvGrpSpPr>
          <p:cNvPr id="48" name="Group 3"/>
          <p:cNvGrpSpPr>
            <a:grpSpLocks/>
          </p:cNvGrpSpPr>
          <p:nvPr/>
        </p:nvGrpSpPr>
        <p:grpSpPr bwMode="auto">
          <a:xfrm>
            <a:off x="2381224" y="1916113"/>
            <a:ext cx="7170764" cy="4454524"/>
            <a:chOff x="1429" y="1207"/>
            <a:chExt cx="3628" cy="2806"/>
          </a:xfrm>
        </p:grpSpPr>
        <p:sp>
          <p:nvSpPr>
            <p:cNvPr id="49" name="Text Box 6"/>
            <p:cNvSpPr txBox="1">
              <a:spLocks noChangeArrowheads="1"/>
            </p:cNvSpPr>
            <p:nvPr/>
          </p:nvSpPr>
          <p:spPr bwMode="auto">
            <a:xfrm>
              <a:off x="2115" y="3780"/>
              <a:ext cx="2015" cy="233"/>
            </a:xfrm>
            <a:prstGeom prst="rect">
              <a:avLst/>
            </a:prstGeom>
            <a:noFill/>
            <a:ln w="50800">
              <a:noFill/>
              <a:miter lim="800000"/>
              <a:headEnd type="none" w="med" len="lg"/>
              <a:tailEnd type="none" w="med" len="lg"/>
            </a:ln>
          </p:spPr>
          <p:txBody>
            <a:bodyPr wrap="none">
              <a:spAutoFit/>
            </a:bodyPr>
            <a:lstStyle/>
            <a:p>
              <a:r>
                <a:rPr lang="cs-CZ" dirty="0"/>
                <a:t>Výsledek poškození v kategorii dopadu</a:t>
              </a:r>
            </a:p>
          </p:txBody>
        </p:sp>
        <p:sp>
          <p:nvSpPr>
            <p:cNvPr id="50" name="AutoShape 8"/>
            <p:cNvSpPr>
              <a:spLocks noChangeArrowheads="1"/>
            </p:cNvSpPr>
            <p:nvPr/>
          </p:nvSpPr>
          <p:spPr bwMode="auto">
            <a:xfrm>
              <a:off x="1520" y="1207"/>
              <a:ext cx="453" cy="318"/>
            </a:xfrm>
            <a:prstGeom prst="roundRect">
              <a:avLst>
                <a:gd name="adj" fmla="val 16667"/>
              </a:avLst>
            </a:prstGeom>
            <a:solidFill>
              <a:schemeClr val="accent1"/>
            </a:solidFill>
            <a:ln w="19050">
              <a:solidFill>
                <a:schemeClr val="tx1"/>
              </a:solidFill>
              <a:round/>
              <a:headEnd type="none" w="med" len="lg"/>
              <a:tailEnd type="none" w="med" len="lg"/>
            </a:ln>
          </p:spPr>
          <p:txBody>
            <a:bodyPr wrap="none" anchor="ctr"/>
            <a:lstStyle/>
            <a:p>
              <a:pPr algn="ctr"/>
              <a:r>
                <a:rPr lang="cs-CZ"/>
                <a:t>CO</a:t>
              </a:r>
              <a:r>
                <a:rPr lang="cs-CZ" baseline="-25000"/>
                <a:t>2</a:t>
              </a:r>
            </a:p>
          </p:txBody>
        </p:sp>
        <p:sp>
          <p:nvSpPr>
            <p:cNvPr id="51" name="AutoShape 9"/>
            <p:cNvSpPr>
              <a:spLocks noChangeArrowheads="1"/>
            </p:cNvSpPr>
            <p:nvPr/>
          </p:nvSpPr>
          <p:spPr bwMode="auto">
            <a:xfrm>
              <a:off x="3878" y="1207"/>
              <a:ext cx="453" cy="318"/>
            </a:xfrm>
            <a:prstGeom prst="roundRect">
              <a:avLst>
                <a:gd name="adj" fmla="val 16667"/>
              </a:avLst>
            </a:prstGeom>
            <a:solidFill>
              <a:schemeClr val="accent1"/>
            </a:solidFill>
            <a:ln w="19050">
              <a:solidFill>
                <a:schemeClr val="tx1"/>
              </a:solidFill>
              <a:round/>
              <a:headEnd type="none" w="med" len="lg"/>
              <a:tailEnd type="none" w="med" len="lg"/>
            </a:ln>
          </p:spPr>
          <p:txBody>
            <a:bodyPr wrap="none" anchor="ctr"/>
            <a:lstStyle/>
            <a:p>
              <a:pPr algn="ctr"/>
              <a:r>
                <a:rPr lang="cs-CZ"/>
                <a:t>NO</a:t>
              </a:r>
              <a:r>
                <a:rPr lang="cs-CZ" baseline="-25000"/>
                <a:t>x</a:t>
              </a:r>
            </a:p>
          </p:txBody>
        </p:sp>
        <p:sp>
          <p:nvSpPr>
            <p:cNvPr id="52" name="AutoShape 10"/>
            <p:cNvSpPr>
              <a:spLocks noChangeArrowheads="1"/>
            </p:cNvSpPr>
            <p:nvPr/>
          </p:nvSpPr>
          <p:spPr bwMode="auto">
            <a:xfrm>
              <a:off x="2699" y="1207"/>
              <a:ext cx="453" cy="318"/>
            </a:xfrm>
            <a:prstGeom prst="roundRect">
              <a:avLst>
                <a:gd name="adj" fmla="val 16667"/>
              </a:avLst>
            </a:prstGeom>
            <a:solidFill>
              <a:schemeClr val="accent1"/>
            </a:solidFill>
            <a:ln w="19050">
              <a:solidFill>
                <a:schemeClr val="tx1"/>
              </a:solidFill>
              <a:round/>
              <a:headEnd type="none" w="med" len="lg"/>
              <a:tailEnd type="none" w="med" len="lg"/>
            </a:ln>
          </p:spPr>
          <p:txBody>
            <a:bodyPr wrap="none" anchor="ctr"/>
            <a:lstStyle/>
            <a:p>
              <a:pPr algn="ctr"/>
              <a:r>
                <a:rPr lang="cs-CZ"/>
                <a:t>CH</a:t>
              </a:r>
              <a:r>
                <a:rPr lang="cs-CZ" baseline="-25000"/>
                <a:t>4</a:t>
              </a:r>
            </a:p>
          </p:txBody>
        </p:sp>
        <p:sp>
          <p:nvSpPr>
            <p:cNvPr id="53" name="AutoShape 11"/>
            <p:cNvSpPr>
              <a:spLocks noChangeArrowheads="1"/>
            </p:cNvSpPr>
            <p:nvPr/>
          </p:nvSpPr>
          <p:spPr bwMode="auto">
            <a:xfrm>
              <a:off x="3289" y="1207"/>
              <a:ext cx="453" cy="318"/>
            </a:xfrm>
            <a:prstGeom prst="roundRect">
              <a:avLst>
                <a:gd name="adj" fmla="val 16667"/>
              </a:avLst>
            </a:prstGeom>
            <a:solidFill>
              <a:schemeClr val="accent1"/>
            </a:solidFill>
            <a:ln w="19050">
              <a:solidFill>
                <a:schemeClr val="tx1"/>
              </a:solidFill>
              <a:round/>
              <a:headEnd type="none" w="med" len="lg"/>
              <a:tailEnd type="none" w="med" len="lg"/>
            </a:ln>
          </p:spPr>
          <p:txBody>
            <a:bodyPr wrap="none" anchor="ctr"/>
            <a:lstStyle/>
            <a:p>
              <a:pPr algn="ctr"/>
              <a:r>
                <a:rPr lang="cs-CZ"/>
                <a:t>CFC</a:t>
              </a:r>
              <a:endParaRPr lang="cs-CZ" baseline="-25000"/>
            </a:p>
          </p:txBody>
        </p:sp>
        <p:sp>
          <p:nvSpPr>
            <p:cNvPr id="54" name="AutoShape 12"/>
            <p:cNvSpPr>
              <a:spLocks noChangeArrowheads="1"/>
            </p:cNvSpPr>
            <p:nvPr/>
          </p:nvSpPr>
          <p:spPr bwMode="auto">
            <a:xfrm>
              <a:off x="2109" y="1207"/>
              <a:ext cx="453" cy="318"/>
            </a:xfrm>
            <a:prstGeom prst="roundRect">
              <a:avLst>
                <a:gd name="adj" fmla="val 16667"/>
              </a:avLst>
            </a:prstGeom>
            <a:solidFill>
              <a:schemeClr val="accent1"/>
            </a:solidFill>
            <a:ln w="19050">
              <a:solidFill>
                <a:schemeClr val="tx1"/>
              </a:solidFill>
              <a:round/>
              <a:headEnd type="none" w="med" len="lg"/>
              <a:tailEnd type="none" w="med" len="lg"/>
            </a:ln>
          </p:spPr>
          <p:txBody>
            <a:bodyPr wrap="none" anchor="ctr"/>
            <a:lstStyle/>
            <a:p>
              <a:pPr algn="ctr"/>
              <a:r>
                <a:rPr lang="cs-CZ"/>
                <a:t>N</a:t>
              </a:r>
              <a:r>
                <a:rPr lang="cs-CZ" baseline="-25000"/>
                <a:t>2</a:t>
              </a:r>
              <a:r>
                <a:rPr lang="cs-CZ"/>
                <a:t>O</a:t>
              </a:r>
              <a:endParaRPr lang="cs-CZ" baseline="-25000"/>
            </a:p>
          </p:txBody>
        </p:sp>
        <p:sp>
          <p:nvSpPr>
            <p:cNvPr id="55" name="AutoShape 13"/>
            <p:cNvSpPr>
              <a:spLocks noChangeArrowheads="1"/>
            </p:cNvSpPr>
            <p:nvPr/>
          </p:nvSpPr>
          <p:spPr bwMode="auto">
            <a:xfrm>
              <a:off x="4468" y="1207"/>
              <a:ext cx="453" cy="318"/>
            </a:xfrm>
            <a:prstGeom prst="roundRect">
              <a:avLst>
                <a:gd name="adj" fmla="val 16667"/>
              </a:avLst>
            </a:prstGeom>
            <a:solidFill>
              <a:schemeClr val="accent1"/>
            </a:solidFill>
            <a:ln w="19050">
              <a:solidFill>
                <a:schemeClr val="tx1"/>
              </a:solidFill>
              <a:round/>
              <a:headEnd type="none" w="med" len="lg"/>
              <a:tailEnd type="none" w="med" len="lg"/>
            </a:ln>
          </p:spPr>
          <p:txBody>
            <a:bodyPr wrap="none" anchor="ctr"/>
            <a:lstStyle/>
            <a:p>
              <a:pPr algn="ctr"/>
              <a:r>
                <a:rPr lang="cs-CZ"/>
                <a:t>Atd.</a:t>
              </a:r>
              <a:endParaRPr lang="cs-CZ" baseline="-25000"/>
            </a:p>
          </p:txBody>
        </p:sp>
        <p:sp>
          <p:nvSpPr>
            <p:cNvPr id="56" name="AutoShape 14"/>
            <p:cNvSpPr>
              <a:spLocks noChangeArrowheads="1"/>
            </p:cNvSpPr>
            <p:nvPr/>
          </p:nvSpPr>
          <p:spPr bwMode="auto">
            <a:xfrm>
              <a:off x="1429" y="1979"/>
              <a:ext cx="771" cy="544"/>
            </a:xfrm>
            <a:prstGeom prst="roundRect">
              <a:avLst>
                <a:gd name="adj" fmla="val 16667"/>
              </a:avLst>
            </a:prstGeom>
            <a:solidFill>
              <a:schemeClr val="accent6"/>
            </a:solidFill>
            <a:ln w="19050">
              <a:solidFill>
                <a:schemeClr val="tx1"/>
              </a:solidFill>
              <a:round/>
              <a:headEnd type="none" w="med" len="lg"/>
              <a:tailEnd type="none" w="med" len="lg"/>
            </a:ln>
          </p:spPr>
          <p:txBody>
            <a:bodyPr wrap="none" anchor="ctr"/>
            <a:lstStyle/>
            <a:p>
              <a:pPr algn="ctr"/>
              <a:r>
                <a:rPr lang="cs-CZ" sz="1400"/>
                <a:t>Globální</a:t>
              </a:r>
            </a:p>
            <a:p>
              <a:pPr algn="ctr"/>
              <a:r>
                <a:rPr lang="cs-CZ" sz="1400"/>
                <a:t>oteplování</a:t>
              </a:r>
            </a:p>
          </p:txBody>
        </p:sp>
        <p:sp>
          <p:nvSpPr>
            <p:cNvPr id="57" name="AutoShape 15"/>
            <p:cNvSpPr>
              <a:spLocks noChangeArrowheads="1"/>
            </p:cNvSpPr>
            <p:nvPr/>
          </p:nvSpPr>
          <p:spPr bwMode="auto">
            <a:xfrm>
              <a:off x="2381" y="1979"/>
              <a:ext cx="771" cy="544"/>
            </a:xfrm>
            <a:prstGeom prst="roundRect">
              <a:avLst>
                <a:gd name="adj" fmla="val 16667"/>
              </a:avLst>
            </a:prstGeom>
            <a:solidFill>
              <a:schemeClr val="accent1">
                <a:lumMod val="40000"/>
                <a:lumOff val="60000"/>
              </a:schemeClr>
            </a:solidFill>
            <a:ln w="19050">
              <a:solidFill>
                <a:schemeClr val="tx1"/>
              </a:solidFill>
              <a:round/>
              <a:headEnd type="none" w="med" len="lg"/>
              <a:tailEnd type="none" w="med" len="lg"/>
            </a:ln>
          </p:spPr>
          <p:txBody>
            <a:bodyPr wrap="none" anchor="ctr"/>
            <a:lstStyle/>
            <a:p>
              <a:pPr algn="ctr"/>
              <a:r>
                <a:rPr lang="cs-CZ" sz="1400"/>
                <a:t>Ozónová díra</a:t>
              </a:r>
            </a:p>
          </p:txBody>
        </p:sp>
        <p:sp>
          <p:nvSpPr>
            <p:cNvPr id="58" name="AutoShape 16"/>
            <p:cNvSpPr>
              <a:spLocks noChangeArrowheads="1"/>
            </p:cNvSpPr>
            <p:nvPr/>
          </p:nvSpPr>
          <p:spPr bwMode="auto">
            <a:xfrm>
              <a:off x="3334" y="1979"/>
              <a:ext cx="771" cy="544"/>
            </a:xfrm>
            <a:prstGeom prst="roundRect">
              <a:avLst>
                <a:gd name="adj" fmla="val 16667"/>
              </a:avLst>
            </a:prstGeom>
            <a:solidFill>
              <a:schemeClr val="accent2"/>
            </a:solidFill>
            <a:ln w="19050">
              <a:solidFill>
                <a:schemeClr val="tx1"/>
              </a:solidFill>
              <a:round/>
              <a:headEnd type="none" w="med" len="lg"/>
              <a:tailEnd type="none" w="med" len="lg"/>
            </a:ln>
          </p:spPr>
          <p:txBody>
            <a:bodyPr wrap="none" anchor="ctr"/>
            <a:lstStyle/>
            <a:p>
              <a:pPr algn="ctr"/>
              <a:r>
                <a:rPr lang="cs-CZ" sz="1400"/>
                <a:t>Acidifikace</a:t>
              </a:r>
            </a:p>
          </p:txBody>
        </p:sp>
        <p:sp>
          <p:nvSpPr>
            <p:cNvPr id="59" name="AutoShape 17"/>
            <p:cNvSpPr>
              <a:spLocks noChangeArrowheads="1"/>
            </p:cNvSpPr>
            <p:nvPr/>
          </p:nvSpPr>
          <p:spPr bwMode="auto">
            <a:xfrm>
              <a:off x="4286" y="1979"/>
              <a:ext cx="771" cy="544"/>
            </a:xfrm>
            <a:prstGeom prst="roundRect">
              <a:avLst>
                <a:gd name="adj" fmla="val 16667"/>
              </a:avLst>
            </a:prstGeom>
            <a:solidFill>
              <a:srgbClr val="FFFF00"/>
            </a:solidFill>
            <a:ln w="19050">
              <a:solidFill>
                <a:schemeClr val="tx1"/>
              </a:solidFill>
              <a:round/>
              <a:headEnd type="none" w="med" len="lg"/>
              <a:tailEnd type="none" w="med" len="lg"/>
            </a:ln>
          </p:spPr>
          <p:txBody>
            <a:bodyPr wrap="none" anchor="ctr"/>
            <a:lstStyle/>
            <a:p>
              <a:pPr algn="ctr"/>
              <a:r>
                <a:rPr lang="cs-CZ" sz="1400"/>
                <a:t>Atd.</a:t>
              </a:r>
            </a:p>
          </p:txBody>
        </p:sp>
        <p:sp>
          <p:nvSpPr>
            <p:cNvPr id="60" name="Oval 18"/>
            <p:cNvSpPr>
              <a:spLocks noChangeArrowheads="1"/>
            </p:cNvSpPr>
            <p:nvPr/>
          </p:nvSpPr>
          <p:spPr bwMode="auto">
            <a:xfrm>
              <a:off x="1565" y="2976"/>
              <a:ext cx="545" cy="499"/>
            </a:xfrm>
            <a:prstGeom prst="ellipse">
              <a:avLst/>
            </a:prstGeom>
            <a:solidFill>
              <a:schemeClr val="hlink"/>
            </a:solidFill>
            <a:ln w="19050">
              <a:solidFill>
                <a:schemeClr val="tx1"/>
              </a:solidFill>
              <a:round/>
              <a:headEnd type="none" w="med" len="lg"/>
              <a:tailEnd type="none" w="med" len="lg"/>
            </a:ln>
          </p:spPr>
          <p:txBody>
            <a:bodyPr wrap="none" anchor="ctr"/>
            <a:lstStyle/>
            <a:p>
              <a:pPr algn="ctr"/>
              <a:r>
                <a:rPr lang="cs-CZ" sz="1400"/>
                <a:t>CO</a:t>
              </a:r>
              <a:r>
                <a:rPr lang="cs-CZ" sz="1400" baseline="-25000"/>
                <a:t>2</a:t>
              </a:r>
              <a:r>
                <a:rPr lang="cs-CZ" sz="1400"/>
                <a:t>-eq.</a:t>
              </a:r>
            </a:p>
          </p:txBody>
        </p:sp>
        <p:sp>
          <p:nvSpPr>
            <p:cNvPr id="61" name="Oval 19"/>
            <p:cNvSpPr>
              <a:spLocks noChangeArrowheads="1"/>
            </p:cNvSpPr>
            <p:nvPr/>
          </p:nvSpPr>
          <p:spPr bwMode="auto">
            <a:xfrm>
              <a:off x="2517" y="2976"/>
              <a:ext cx="545" cy="499"/>
            </a:xfrm>
            <a:prstGeom prst="ellipse">
              <a:avLst/>
            </a:prstGeom>
            <a:solidFill>
              <a:schemeClr val="hlink"/>
            </a:solidFill>
            <a:ln w="19050">
              <a:solidFill>
                <a:schemeClr val="tx1"/>
              </a:solidFill>
              <a:round/>
              <a:headEnd type="none" w="med" len="lg"/>
              <a:tailEnd type="none" w="med" len="lg"/>
            </a:ln>
          </p:spPr>
          <p:txBody>
            <a:bodyPr wrap="none" anchor="ctr"/>
            <a:lstStyle/>
            <a:p>
              <a:pPr algn="ctr"/>
              <a:r>
                <a:rPr lang="cs-CZ" sz="1400"/>
                <a:t>g CFC</a:t>
              </a:r>
            </a:p>
          </p:txBody>
        </p:sp>
        <p:sp>
          <p:nvSpPr>
            <p:cNvPr id="62" name="Oval 20"/>
            <p:cNvSpPr>
              <a:spLocks noChangeArrowheads="1"/>
            </p:cNvSpPr>
            <p:nvPr/>
          </p:nvSpPr>
          <p:spPr bwMode="auto">
            <a:xfrm>
              <a:off x="3470" y="2976"/>
              <a:ext cx="545" cy="499"/>
            </a:xfrm>
            <a:prstGeom prst="ellipse">
              <a:avLst/>
            </a:prstGeom>
            <a:solidFill>
              <a:schemeClr val="hlink"/>
            </a:solidFill>
            <a:ln w="19050">
              <a:solidFill>
                <a:schemeClr val="tx1"/>
              </a:solidFill>
              <a:round/>
              <a:headEnd type="none" w="med" len="lg"/>
              <a:tailEnd type="none" w="med" len="lg"/>
            </a:ln>
          </p:spPr>
          <p:txBody>
            <a:bodyPr wrap="none" anchor="ctr"/>
            <a:lstStyle/>
            <a:p>
              <a:pPr algn="ctr"/>
              <a:r>
                <a:rPr lang="cs-CZ" sz="1400" dirty="0"/>
                <a:t>SO</a:t>
              </a:r>
              <a:r>
                <a:rPr lang="cs-CZ" sz="1400" baseline="-25000" dirty="0"/>
                <a:t>2</a:t>
              </a:r>
              <a:r>
                <a:rPr lang="cs-CZ" sz="1400" dirty="0"/>
                <a:t>-eq. </a:t>
              </a:r>
            </a:p>
          </p:txBody>
        </p:sp>
        <p:sp>
          <p:nvSpPr>
            <p:cNvPr id="63" name="Oval 21"/>
            <p:cNvSpPr>
              <a:spLocks noChangeArrowheads="1"/>
            </p:cNvSpPr>
            <p:nvPr/>
          </p:nvSpPr>
          <p:spPr bwMode="auto">
            <a:xfrm>
              <a:off x="4422" y="2976"/>
              <a:ext cx="545" cy="499"/>
            </a:xfrm>
            <a:prstGeom prst="ellipse">
              <a:avLst/>
            </a:prstGeom>
            <a:solidFill>
              <a:schemeClr val="hlink"/>
            </a:solidFill>
            <a:ln w="19050">
              <a:solidFill>
                <a:schemeClr val="tx1"/>
              </a:solidFill>
              <a:round/>
              <a:headEnd type="none" w="med" len="lg"/>
              <a:tailEnd type="none" w="med" len="lg"/>
            </a:ln>
          </p:spPr>
          <p:txBody>
            <a:bodyPr wrap="none" anchor="ctr"/>
            <a:lstStyle/>
            <a:p>
              <a:pPr algn="ctr"/>
              <a:r>
                <a:rPr lang="cs-CZ" sz="1400"/>
                <a:t>Atd.</a:t>
              </a:r>
            </a:p>
          </p:txBody>
        </p:sp>
        <p:cxnSp>
          <p:nvCxnSpPr>
            <p:cNvPr id="64" name="AutoShape 22"/>
            <p:cNvCxnSpPr>
              <a:cxnSpLocks noChangeShapeType="1"/>
              <a:stCxn id="50" idx="2"/>
              <a:endCxn id="56" idx="0"/>
            </p:cNvCxnSpPr>
            <p:nvPr/>
          </p:nvCxnSpPr>
          <p:spPr bwMode="auto">
            <a:xfrm>
              <a:off x="1747" y="1531"/>
              <a:ext cx="68" cy="442"/>
            </a:xfrm>
            <a:prstGeom prst="straightConnector1">
              <a:avLst/>
            </a:prstGeom>
            <a:noFill/>
            <a:ln w="12700">
              <a:solidFill>
                <a:schemeClr val="tx1"/>
              </a:solidFill>
              <a:round/>
              <a:headEnd type="none" w="med" len="lg"/>
              <a:tailEnd type="arrow" w="lg" len="lg"/>
            </a:ln>
          </p:spPr>
        </p:cxnSp>
        <p:cxnSp>
          <p:nvCxnSpPr>
            <p:cNvPr id="65" name="AutoShape 23"/>
            <p:cNvCxnSpPr>
              <a:cxnSpLocks noChangeShapeType="1"/>
              <a:stCxn id="51" idx="2"/>
              <a:endCxn id="58" idx="0"/>
            </p:cNvCxnSpPr>
            <p:nvPr/>
          </p:nvCxnSpPr>
          <p:spPr bwMode="auto">
            <a:xfrm flipH="1">
              <a:off x="3720" y="1531"/>
              <a:ext cx="385" cy="442"/>
            </a:xfrm>
            <a:prstGeom prst="straightConnector1">
              <a:avLst/>
            </a:prstGeom>
            <a:noFill/>
            <a:ln w="12700">
              <a:solidFill>
                <a:schemeClr val="tx1"/>
              </a:solidFill>
              <a:round/>
              <a:headEnd type="none" w="med" len="lg"/>
              <a:tailEnd type="arrow" w="lg" len="lg"/>
            </a:ln>
          </p:spPr>
        </p:cxnSp>
        <p:cxnSp>
          <p:nvCxnSpPr>
            <p:cNvPr id="66" name="AutoShape 24"/>
            <p:cNvCxnSpPr>
              <a:cxnSpLocks noChangeShapeType="1"/>
              <a:stCxn id="52" idx="2"/>
              <a:endCxn id="56" idx="0"/>
            </p:cNvCxnSpPr>
            <p:nvPr/>
          </p:nvCxnSpPr>
          <p:spPr bwMode="auto">
            <a:xfrm flipH="1">
              <a:off x="1815" y="1531"/>
              <a:ext cx="1111" cy="442"/>
            </a:xfrm>
            <a:prstGeom prst="straightConnector1">
              <a:avLst/>
            </a:prstGeom>
            <a:noFill/>
            <a:ln w="12700">
              <a:solidFill>
                <a:schemeClr val="tx1"/>
              </a:solidFill>
              <a:round/>
              <a:headEnd type="none" w="med" len="lg"/>
              <a:tailEnd type="arrow" w="lg" len="lg"/>
            </a:ln>
          </p:spPr>
        </p:cxnSp>
        <p:cxnSp>
          <p:nvCxnSpPr>
            <p:cNvPr id="67" name="AutoShape 25"/>
            <p:cNvCxnSpPr>
              <a:cxnSpLocks noChangeShapeType="1"/>
              <a:stCxn id="53" idx="2"/>
              <a:endCxn id="57" idx="0"/>
            </p:cNvCxnSpPr>
            <p:nvPr/>
          </p:nvCxnSpPr>
          <p:spPr bwMode="auto">
            <a:xfrm flipH="1">
              <a:off x="2767" y="1531"/>
              <a:ext cx="749" cy="442"/>
            </a:xfrm>
            <a:prstGeom prst="straightConnector1">
              <a:avLst/>
            </a:prstGeom>
            <a:noFill/>
            <a:ln w="12700">
              <a:solidFill>
                <a:schemeClr val="tx1"/>
              </a:solidFill>
              <a:round/>
              <a:headEnd type="none" w="med" len="lg"/>
              <a:tailEnd type="arrow" w="lg" len="lg"/>
            </a:ln>
          </p:spPr>
        </p:cxnSp>
        <p:cxnSp>
          <p:nvCxnSpPr>
            <p:cNvPr id="68" name="AutoShape 26"/>
            <p:cNvCxnSpPr>
              <a:cxnSpLocks noChangeShapeType="1"/>
              <a:stCxn id="53" idx="2"/>
              <a:endCxn id="56" idx="0"/>
            </p:cNvCxnSpPr>
            <p:nvPr/>
          </p:nvCxnSpPr>
          <p:spPr bwMode="auto">
            <a:xfrm flipH="1">
              <a:off x="1815" y="1531"/>
              <a:ext cx="1701" cy="442"/>
            </a:xfrm>
            <a:prstGeom prst="straightConnector1">
              <a:avLst/>
            </a:prstGeom>
            <a:noFill/>
            <a:ln w="12700">
              <a:solidFill>
                <a:schemeClr val="tx1"/>
              </a:solidFill>
              <a:round/>
              <a:headEnd type="none" w="med" len="lg"/>
              <a:tailEnd type="arrow" w="lg" len="lg"/>
            </a:ln>
          </p:spPr>
        </p:cxnSp>
        <p:cxnSp>
          <p:nvCxnSpPr>
            <p:cNvPr id="69" name="AutoShape 27"/>
            <p:cNvCxnSpPr>
              <a:cxnSpLocks noChangeShapeType="1"/>
              <a:stCxn id="54" idx="2"/>
              <a:endCxn id="56" idx="0"/>
            </p:cNvCxnSpPr>
            <p:nvPr/>
          </p:nvCxnSpPr>
          <p:spPr bwMode="auto">
            <a:xfrm flipH="1">
              <a:off x="1815" y="1531"/>
              <a:ext cx="521" cy="442"/>
            </a:xfrm>
            <a:prstGeom prst="straightConnector1">
              <a:avLst/>
            </a:prstGeom>
            <a:noFill/>
            <a:ln w="12700">
              <a:solidFill>
                <a:schemeClr val="tx1"/>
              </a:solidFill>
              <a:round/>
              <a:headEnd type="none" w="med" len="lg"/>
              <a:tailEnd type="arrow" w="lg" len="lg"/>
            </a:ln>
          </p:spPr>
        </p:cxnSp>
        <p:cxnSp>
          <p:nvCxnSpPr>
            <p:cNvPr id="70" name="AutoShape 28"/>
            <p:cNvCxnSpPr>
              <a:cxnSpLocks noChangeShapeType="1"/>
              <a:stCxn id="54" idx="2"/>
              <a:endCxn id="57" idx="0"/>
            </p:cNvCxnSpPr>
            <p:nvPr/>
          </p:nvCxnSpPr>
          <p:spPr bwMode="auto">
            <a:xfrm>
              <a:off x="2336" y="1531"/>
              <a:ext cx="431" cy="442"/>
            </a:xfrm>
            <a:prstGeom prst="straightConnector1">
              <a:avLst/>
            </a:prstGeom>
            <a:noFill/>
            <a:ln w="12700">
              <a:solidFill>
                <a:schemeClr val="tx1"/>
              </a:solidFill>
              <a:round/>
              <a:headEnd type="none" w="med" len="lg"/>
              <a:tailEnd type="arrow" w="lg" len="lg"/>
            </a:ln>
          </p:spPr>
        </p:cxnSp>
        <p:cxnSp>
          <p:nvCxnSpPr>
            <p:cNvPr id="71" name="AutoShape 29"/>
            <p:cNvCxnSpPr>
              <a:cxnSpLocks noChangeShapeType="1"/>
              <a:stCxn id="55" idx="2"/>
              <a:endCxn id="56" idx="0"/>
            </p:cNvCxnSpPr>
            <p:nvPr/>
          </p:nvCxnSpPr>
          <p:spPr bwMode="auto">
            <a:xfrm flipH="1">
              <a:off x="1815" y="1531"/>
              <a:ext cx="2880" cy="442"/>
            </a:xfrm>
            <a:prstGeom prst="straightConnector1">
              <a:avLst/>
            </a:prstGeom>
            <a:noFill/>
            <a:ln w="12700">
              <a:solidFill>
                <a:schemeClr val="tx1"/>
              </a:solidFill>
              <a:round/>
              <a:headEnd type="none" w="med" len="lg"/>
              <a:tailEnd type="arrow" w="lg" len="lg"/>
            </a:ln>
          </p:spPr>
        </p:cxnSp>
        <p:cxnSp>
          <p:nvCxnSpPr>
            <p:cNvPr id="72" name="AutoShape 30"/>
            <p:cNvCxnSpPr>
              <a:cxnSpLocks noChangeShapeType="1"/>
              <a:stCxn id="55" idx="2"/>
              <a:endCxn id="59" idx="0"/>
            </p:cNvCxnSpPr>
            <p:nvPr/>
          </p:nvCxnSpPr>
          <p:spPr bwMode="auto">
            <a:xfrm flipH="1">
              <a:off x="4672" y="1531"/>
              <a:ext cx="23" cy="442"/>
            </a:xfrm>
            <a:prstGeom prst="straightConnector1">
              <a:avLst/>
            </a:prstGeom>
            <a:noFill/>
            <a:ln w="12700">
              <a:solidFill>
                <a:schemeClr val="tx1"/>
              </a:solidFill>
              <a:round/>
              <a:headEnd type="none" w="med" len="lg"/>
              <a:tailEnd type="arrow" w="lg" len="lg"/>
            </a:ln>
          </p:spPr>
        </p:cxnSp>
        <p:cxnSp>
          <p:nvCxnSpPr>
            <p:cNvPr id="73" name="AutoShape 31"/>
            <p:cNvCxnSpPr>
              <a:cxnSpLocks noChangeShapeType="1"/>
              <a:stCxn id="51" idx="2"/>
              <a:endCxn id="59" idx="0"/>
            </p:cNvCxnSpPr>
            <p:nvPr/>
          </p:nvCxnSpPr>
          <p:spPr bwMode="auto">
            <a:xfrm>
              <a:off x="4105" y="1531"/>
              <a:ext cx="567" cy="442"/>
            </a:xfrm>
            <a:prstGeom prst="straightConnector1">
              <a:avLst/>
            </a:prstGeom>
            <a:noFill/>
            <a:ln w="12700">
              <a:solidFill>
                <a:schemeClr val="tx1"/>
              </a:solidFill>
              <a:round/>
              <a:headEnd type="none" w="med" len="lg"/>
              <a:tailEnd type="arrow" w="lg" len="lg"/>
            </a:ln>
          </p:spPr>
        </p:cxnSp>
        <p:sp>
          <p:nvSpPr>
            <p:cNvPr id="74" name="Line 32"/>
            <p:cNvSpPr>
              <a:spLocks noChangeShapeType="1"/>
            </p:cNvSpPr>
            <p:nvPr/>
          </p:nvSpPr>
          <p:spPr bwMode="auto">
            <a:xfrm>
              <a:off x="1610" y="2614"/>
              <a:ext cx="0" cy="318"/>
            </a:xfrm>
            <a:prstGeom prst="line">
              <a:avLst/>
            </a:prstGeom>
            <a:noFill/>
            <a:ln w="12700">
              <a:solidFill>
                <a:schemeClr val="tx1"/>
              </a:solidFill>
              <a:round/>
              <a:headEnd type="none" w="med" len="lg"/>
              <a:tailEnd type="arrow" w="lg" len="lg"/>
            </a:ln>
          </p:spPr>
          <p:txBody>
            <a:bodyPr/>
            <a:lstStyle/>
            <a:p>
              <a:endParaRPr lang="cs-CZ"/>
            </a:p>
          </p:txBody>
        </p:sp>
        <p:sp>
          <p:nvSpPr>
            <p:cNvPr id="75" name="Line 33"/>
            <p:cNvSpPr>
              <a:spLocks noChangeShapeType="1"/>
            </p:cNvSpPr>
            <p:nvPr/>
          </p:nvSpPr>
          <p:spPr bwMode="auto">
            <a:xfrm>
              <a:off x="1746" y="2614"/>
              <a:ext cx="0" cy="318"/>
            </a:xfrm>
            <a:prstGeom prst="line">
              <a:avLst/>
            </a:prstGeom>
            <a:noFill/>
            <a:ln w="12700">
              <a:solidFill>
                <a:schemeClr val="tx1"/>
              </a:solidFill>
              <a:round/>
              <a:headEnd type="none" w="med" len="lg"/>
              <a:tailEnd type="arrow" w="lg" len="lg"/>
            </a:ln>
          </p:spPr>
          <p:txBody>
            <a:bodyPr/>
            <a:lstStyle/>
            <a:p>
              <a:endParaRPr lang="cs-CZ"/>
            </a:p>
          </p:txBody>
        </p:sp>
        <p:sp>
          <p:nvSpPr>
            <p:cNvPr id="76" name="Line 34"/>
            <p:cNvSpPr>
              <a:spLocks noChangeShapeType="1"/>
            </p:cNvSpPr>
            <p:nvPr/>
          </p:nvSpPr>
          <p:spPr bwMode="auto">
            <a:xfrm>
              <a:off x="1882" y="2614"/>
              <a:ext cx="0" cy="318"/>
            </a:xfrm>
            <a:prstGeom prst="line">
              <a:avLst/>
            </a:prstGeom>
            <a:noFill/>
            <a:ln w="12700">
              <a:solidFill>
                <a:schemeClr val="tx1"/>
              </a:solidFill>
              <a:round/>
              <a:headEnd type="none" w="med" len="lg"/>
              <a:tailEnd type="arrow" w="lg" len="lg"/>
            </a:ln>
          </p:spPr>
          <p:txBody>
            <a:bodyPr/>
            <a:lstStyle/>
            <a:p>
              <a:endParaRPr lang="cs-CZ"/>
            </a:p>
          </p:txBody>
        </p:sp>
        <p:sp>
          <p:nvSpPr>
            <p:cNvPr id="77" name="Line 35"/>
            <p:cNvSpPr>
              <a:spLocks noChangeShapeType="1"/>
            </p:cNvSpPr>
            <p:nvPr/>
          </p:nvSpPr>
          <p:spPr bwMode="auto">
            <a:xfrm>
              <a:off x="2018" y="2614"/>
              <a:ext cx="0" cy="318"/>
            </a:xfrm>
            <a:prstGeom prst="line">
              <a:avLst/>
            </a:prstGeom>
            <a:noFill/>
            <a:ln w="12700">
              <a:solidFill>
                <a:schemeClr val="tx1"/>
              </a:solidFill>
              <a:round/>
              <a:headEnd type="none" w="med" len="lg"/>
              <a:tailEnd type="arrow" w="lg" len="lg"/>
            </a:ln>
          </p:spPr>
          <p:txBody>
            <a:bodyPr/>
            <a:lstStyle/>
            <a:p>
              <a:endParaRPr lang="cs-CZ"/>
            </a:p>
          </p:txBody>
        </p:sp>
        <p:sp>
          <p:nvSpPr>
            <p:cNvPr id="78" name="Line 36"/>
            <p:cNvSpPr>
              <a:spLocks noChangeShapeType="1"/>
            </p:cNvSpPr>
            <p:nvPr/>
          </p:nvSpPr>
          <p:spPr bwMode="auto">
            <a:xfrm>
              <a:off x="2698" y="2614"/>
              <a:ext cx="0" cy="318"/>
            </a:xfrm>
            <a:prstGeom prst="line">
              <a:avLst/>
            </a:prstGeom>
            <a:noFill/>
            <a:ln w="12700">
              <a:solidFill>
                <a:schemeClr val="tx1"/>
              </a:solidFill>
              <a:round/>
              <a:headEnd type="none" w="med" len="lg"/>
              <a:tailEnd type="arrow" w="lg" len="lg"/>
            </a:ln>
          </p:spPr>
          <p:txBody>
            <a:bodyPr/>
            <a:lstStyle/>
            <a:p>
              <a:endParaRPr lang="cs-CZ"/>
            </a:p>
          </p:txBody>
        </p:sp>
        <p:sp>
          <p:nvSpPr>
            <p:cNvPr id="79" name="Line 37"/>
            <p:cNvSpPr>
              <a:spLocks noChangeShapeType="1"/>
            </p:cNvSpPr>
            <p:nvPr/>
          </p:nvSpPr>
          <p:spPr bwMode="auto">
            <a:xfrm>
              <a:off x="2835" y="2614"/>
              <a:ext cx="0" cy="318"/>
            </a:xfrm>
            <a:prstGeom prst="line">
              <a:avLst/>
            </a:prstGeom>
            <a:noFill/>
            <a:ln w="12700">
              <a:solidFill>
                <a:schemeClr val="tx1"/>
              </a:solidFill>
              <a:round/>
              <a:headEnd type="none" w="med" len="lg"/>
              <a:tailEnd type="arrow" w="lg" len="lg"/>
            </a:ln>
          </p:spPr>
          <p:txBody>
            <a:bodyPr/>
            <a:lstStyle/>
            <a:p>
              <a:endParaRPr lang="cs-CZ"/>
            </a:p>
          </p:txBody>
        </p:sp>
        <p:sp>
          <p:nvSpPr>
            <p:cNvPr id="80" name="Line 38"/>
            <p:cNvSpPr>
              <a:spLocks noChangeShapeType="1"/>
            </p:cNvSpPr>
            <p:nvPr/>
          </p:nvSpPr>
          <p:spPr bwMode="auto">
            <a:xfrm>
              <a:off x="3787" y="2614"/>
              <a:ext cx="0" cy="318"/>
            </a:xfrm>
            <a:prstGeom prst="line">
              <a:avLst/>
            </a:prstGeom>
            <a:noFill/>
            <a:ln w="12700">
              <a:solidFill>
                <a:schemeClr val="tx1"/>
              </a:solidFill>
              <a:round/>
              <a:headEnd type="none" w="med" len="lg"/>
              <a:tailEnd type="arrow" w="lg" len="lg"/>
            </a:ln>
          </p:spPr>
          <p:txBody>
            <a:bodyPr/>
            <a:lstStyle/>
            <a:p>
              <a:endParaRPr lang="cs-CZ"/>
            </a:p>
          </p:txBody>
        </p:sp>
        <p:sp>
          <p:nvSpPr>
            <p:cNvPr id="81" name="Line 39"/>
            <p:cNvSpPr>
              <a:spLocks noChangeShapeType="1"/>
            </p:cNvSpPr>
            <p:nvPr/>
          </p:nvSpPr>
          <p:spPr bwMode="auto">
            <a:xfrm>
              <a:off x="3651" y="2614"/>
              <a:ext cx="0" cy="318"/>
            </a:xfrm>
            <a:prstGeom prst="line">
              <a:avLst/>
            </a:prstGeom>
            <a:noFill/>
            <a:ln w="12700">
              <a:solidFill>
                <a:schemeClr val="tx1"/>
              </a:solidFill>
              <a:round/>
              <a:headEnd type="none" w="med" len="lg"/>
              <a:tailEnd type="arrow" w="lg" len="lg"/>
            </a:ln>
          </p:spPr>
          <p:txBody>
            <a:bodyPr/>
            <a:lstStyle/>
            <a:p>
              <a:endParaRPr lang="cs-CZ"/>
            </a:p>
          </p:txBody>
        </p:sp>
        <p:sp>
          <p:nvSpPr>
            <p:cNvPr id="82" name="Line 40"/>
            <p:cNvSpPr>
              <a:spLocks noChangeShapeType="1"/>
            </p:cNvSpPr>
            <p:nvPr/>
          </p:nvSpPr>
          <p:spPr bwMode="auto">
            <a:xfrm>
              <a:off x="4558" y="2614"/>
              <a:ext cx="0" cy="318"/>
            </a:xfrm>
            <a:prstGeom prst="line">
              <a:avLst/>
            </a:prstGeom>
            <a:noFill/>
            <a:ln w="12700">
              <a:solidFill>
                <a:schemeClr val="tx1"/>
              </a:solidFill>
              <a:round/>
              <a:headEnd type="none" w="med" len="lg"/>
              <a:tailEnd type="arrow" w="lg" len="lg"/>
            </a:ln>
          </p:spPr>
          <p:txBody>
            <a:bodyPr/>
            <a:lstStyle/>
            <a:p>
              <a:endParaRPr lang="cs-CZ"/>
            </a:p>
          </p:txBody>
        </p:sp>
        <p:sp>
          <p:nvSpPr>
            <p:cNvPr id="83" name="Line 41"/>
            <p:cNvSpPr>
              <a:spLocks noChangeShapeType="1"/>
            </p:cNvSpPr>
            <p:nvPr/>
          </p:nvSpPr>
          <p:spPr bwMode="auto">
            <a:xfrm>
              <a:off x="4694" y="2614"/>
              <a:ext cx="0" cy="318"/>
            </a:xfrm>
            <a:prstGeom prst="line">
              <a:avLst/>
            </a:prstGeom>
            <a:noFill/>
            <a:ln w="12700">
              <a:solidFill>
                <a:schemeClr val="tx1"/>
              </a:solidFill>
              <a:round/>
              <a:headEnd type="none" w="med" len="lg"/>
              <a:tailEnd type="arrow" w="lg" len="lg"/>
            </a:ln>
          </p:spPr>
          <p:txBody>
            <a:bodyPr/>
            <a:lstStyle/>
            <a:p>
              <a:endParaRPr lang="cs-CZ"/>
            </a:p>
          </p:txBody>
        </p:sp>
        <p:sp>
          <p:nvSpPr>
            <p:cNvPr id="84" name="Line 42"/>
            <p:cNvSpPr>
              <a:spLocks noChangeShapeType="1"/>
            </p:cNvSpPr>
            <p:nvPr/>
          </p:nvSpPr>
          <p:spPr bwMode="auto">
            <a:xfrm>
              <a:off x="4830" y="2614"/>
              <a:ext cx="0" cy="318"/>
            </a:xfrm>
            <a:prstGeom prst="line">
              <a:avLst/>
            </a:prstGeom>
            <a:noFill/>
            <a:ln w="12700">
              <a:solidFill>
                <a:schemeClr val="tx1"/>
              </a:solidFill>
              <a:round/>
              <a:headEnd type="none" w="med" len="lg"/>
              <a:tailEnd type="arrow" w="lg" len="lg"/>
            </a:ln>
          </p:spPr>
          <p:txBody>
            <a:bodyPr/>
            <a:lstStyle/>
            <a:p>
              <a:endParaRPr lang="cs-CZ"/>
            </a:p>
          </p:txBody>
        </p:sp>
        <p:cxnSp>
          <p:nvCxnSpPr>
            <p:cNvPr id="85" name="AutoShape 43"/>
            <p:cNvCxnSpPr>
              <a:cxnSpLocks noChangeShapeType="1"/>
              <a:stCxn id="55" idx="2"/>
              <a:endCxn id="58" idx="0"/>
            </p:cNvCxnSpPr>
            <p:nvPr/>
          </p:nvCxnSpPr>
          <p:spPr bwMode="auto">
            <a:xfrm flipH="1">
              <a:off x="3720" y="1531"/>
              <a:ext cx="975" cy="442"/>
            </a:xfrm>
            <a:prstGeom prst="straightConnector1">
              <a:avLst/>
            </a:prstGeom>
            <a:noFill/>
            <a:ln w="12700">
              <a:solidFill>
                <a:schemeClr val="tx1"/>
              </a:solidFill>
              <a:round/>
              <a:headEnd type="none" w="med" len="lg"/>
              <a:tailEnd type="arrow" w="lg" len="lg"/>
            </a:ln>
          </p:spPr>
        </p:cxnSp>
        <p:cxnSp>
          <p:nvCxnSpPr>
            <p:cNvPr id="86" name="AutoShape 44"/>
            <p:cNvCxnSpPr>
              <a:cxnSpLocks noChangeShapeType="1"/>
              <a:stCxn id="52" idx="2"/>
              <a:endCxn id="59" idx="0"/>
            </p:cNvCxnSpPr>
            <p:nvPr/>
          </p:nvCxnSpPr>
          <p:spPr bwMode="auto">
            <a:xfrm>
              <a:off x="2926" y="1531"/>
              <a:ext cx="1746" cy="442"/>
            </a:xfrm>
            <a:prstGeom prst="straightConnector1">
              <a:avLst/>
            </a:prstGeom>
            <a:noFill/>
            <a:ln w="12700">
              <a:solidFill>
                <a:schemeClr val="tx1"/>
              </a:solidFill>
              <a:round/>
              <a:headEnd type="none" w="med" len="lg"/>
              <a:tailEnd type="arrow" w="lg" len="lg"/>
            </a:ln>
          </p:spPr>
        </p:cxnSp>
        <p:sp>
          <p:nvSpPr>
            <p:cNvPr id="87" name="Line 45"/>
            <p:cNvSpPr>
              <a:spLocks noChangeShapeType="1"/>
            </p:cNvSpPr>
            <p:nvPr/>
          </p:nvSpPr>
          <p:spPr bwMode="auto">
            <a:xfrm flipH="1">
              <a:off x="1837" y="3475"/>
              <a:ext cx="0" cy="273"/>
            </a:xfrm>
            <a:prstGeom prst="line">
              <a:avLst/>
            </a:prstGeom>
            <a:noFill/>
            <a:ln w="12700">
              <a:solidFill>
                <a:schemeClr val="tx1"/>
              </a:solidFill>
              <a:round/>
              <a:headEnd type="none" w="med" len="lg"/>
              <a:tailEnd type="arrow" w="lg" len="lg"/>
            </a:ln>
          </p:spPr>
          <p:txBody>
            <a:bodyPr/>
            <a:lstStyle/>
            <a:p>
              <a:endParaRPr lang="cs-CZ"/>
            </a:p>
          </p:txBody>
        </p:sp>
        <p:sp>
          <p:nvSpPr>
            <p:cNvPr id="88" name="Line 46"/>
            <p:cNvSpPr>
              <a:spLocks noChangeShapeType="1"/>
            </p:cNvSpPr>
            <p:nvPr/>
          </p:nvSpPr>
          <p:spPr bwMode="auto">
            <a:xfrm flipH="1">
              <a:off x="2789" y="3475"/>
              <a:ext cx="0" cy="273"/>
            </a:xfrm>
            <a:prstGeom prst="line">
              <a:avLst/>
            </a:prstGeom>
            <a:noFill/>
            <a:ln w="12700">
              <a:solidFill>
                <a:schemeClr val="tx1"/>
              </a:solidFill>
              <a:round/>
              <a:headEnd type="none" w="med" len="lg"/>
              <a:tailEnd type="arrow" w="lg" len="lg"/>
            </a:ln>
          </p:spPr>
          <p:txBody>
            <a:bodyPr/>
            <a:lstStyle/>
            <a:p>
              <a:endParaRPr lang="cs-CZ"/>
            </a:p>
          </p:txBody>
        </p:sp>
        <p:sp>
          <p:nvSpPr>
            <p:cNvPr id="89" name="Line 47"/>
            <p:cNvSpPr>
              <a:spLocks noChangeShapeType="1"/>
            </p:cNvSpPr>
            <p:nvPr/>
          </p:nvSpPr>
          <p:spPr bwMode="auto">
            <a:xfrm flipH="1">
              <a:off x="3742" y="3475"/>
              <a:ext cx="0" cy="273"/>
            </a:xfrm>
            <a:prstGeom prst="line">
              <a:avLst/>
            </a:prstGeom>
            <a:noFill/>
            <a:ln w="12700">
              <a:solidFill>
                <a:schemeClr val="tx1"/>
              </a:solidFill>
              <a:round/>
              <a:headEnd type="none" w="med" len="lg"/>
              <a:tailEnd type="arrow" w="lg" len="lg"/>
            </a:ln>
          </p:spPr>
          <p:txBody>
            <a:bodyPr/>
            <a:lstStyle/>
            <a:p>
              <a:endParaRPr lang="cs-CZ"/>
            </a:p>
          </p:txBody>
        </p:sp>
        <p:sp>
          <p:nvSpPr>
            <p:cNvPr id="90" name="Line 48"/>
            <p:cNvSpPr>
              <a:spLocks noChangeShapeType="1"/>
            </p:cNvSpPr>
            <p:nvPr/>
          </p:nvSpPr>
          <p:spPr bwMode="auto">
            <a:xfrm flipH="1">
              <a:off x="4694" y="3475"/>
              <a:ext cx="0" cy="273"/>
            </a:xfrm>
            <a:prstGeom prst="line">
              <a:avLst/>
            </a:prstGeom>
            <a:noFill/>
            <a:ln w="12700">
              <a:solidFill>
                <a:schemeClr val="tx1"/>
              </a:solidFill>
              <a:round/>
              <a:headEnd type="none" w="med" len="lg"/>
              <a:tailEnd type="arrow" w="lg" len="lg"/>
            </a:ln>
          </p:spPr>
          <p:txBody>
            <a:bodyPr/>
            <a:lstStyle/>
            <a:p>
              <a:endParaRPr lang="cs-CZ"/>
            </a:p>
          </p:txBody>
        </p:sp>
      </p:grpSp>
      <p:sp>
        <p:nvSpPr>
          <p:cNvPr id="91" name="Zástupný symbol pro číslo snímku 90"/>
          <p:cNvSpPr>
            <a:spLocks noGrp="1"/>
          </p:cNvSpPr>
          <p:nvPr>
            <p:ph type="sldNum" sz="quarter" idx="12"/>
          </p:nvPr>
        </p:nvSpPr>
        <p:spPr/>
        <p:txBody>
          <a:bodyPr/>
          <a:lstStyle/>
          <a:p>
            <a:fld id="{592EE6DB-F583-490F-B7DF-592B953EECB7}" type="slidenum">
              <a:rPr lang="cs-CZ" smtClean="0"/>
              <a:t>4</a:t>
            </a:fld>
            <a:endParaRPr lang="cs-CZ"/>
          </a:p>
        </p:txBody>
      </p:sp>
    </p:spTree>
    <p:extLst>
      <p:ext uri="{BB962C8B-B14F-4D97-AF65-F5344CB8AC3E}">
        <p14:creationId xmlns:p14="http://schemas.microsoft.com/office/powerpoint/2010/main" val="23914262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325563"/>
          </a:xfrm>
        </p:spPr>
        <p:txBody>
          <a:bodyPr>
            <a:normAutofit/>
          </a:bodyPr>
          <a:lstStyle/>
          <a:p>
            <a:r>
              <a:rPr lang="cs-CZ" dirty="0"/>
              <a:t>Globální oteplování vs. klimatické změny</a:t>
            </a:r>
          </a:p>
        </p:txBody>
      </p:sp>
      <p:pic>
        <p:nvPicPr>
          <p:cNvPr id="14" name="Picture 2" descr="Pomoc, Bos, Uhlík, Uhlíková Stopa, Životní Prostředí">
            <a:extLst>
              <a:ext uri="{FF2B5EF4-FFF2-40B4-BE49-F238E27FC236}">
                <a16:creationId xmlns:a16="http://schemas.microsoft.com/office/drawing/2014/main" id="{46B7DF8E-6745-4129-9218-860DD815535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8200" y="2908300"/>
            <a:ext cx="5181600" cy="2185987"/>
          </a:xfrm>
          <a:noFill/>
          <a:extLst>
            <a:ext uri="{909E8E84-426E-40DD-AFC4-6F175D3DCCD1}">
              <a14:hiddenFill xmlns:a14="http://schemas.microsoft.com/office/drawing/2010/main">
                <a:solidFill>
                  <a:srgbClr val="FFFFFF"/>
                </a:solidFill>
              </a14:hiddenFill>
            </a:ext>
          </a:extLst>
        </p:spPr>
      </p:pic>
      <p:pic>
        <p:nvPicPr>
          <p:cNvPr id="13" name="Picture 2" descr="C:\Users\kociv\Pictures\stezka\01_skleník_ s _autama.jpg">
            <a:extLst>
              <a:ext uri="{FF2B5EF4-FFF2-40B4-BE49-F238E27FC236}">
                <a16:creationId xmlns:a16="http://schemas.microsoft.com/office/drawing/2014/main" id="{0FC62F02-2233-42AF-847C-06500FBABF81}"/>
              </a:ext>
            </a:extLst>
          </p:cNvPr>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7245091" y="1825625"/>
            <a:ext cx="3035817" cy="4351338"/>
          </a:xfrm>
          <a:noFill/>
          <a:extLst>
            <a:ext uri="{909E8E84-426E-40DD-AFC4-6F175D3DCCD1}">
              <a14:hiddenFill xmlns:a14="http://schemas.microsoft.com/office/drawing/2010/main">
                <a:solidFill>
                  <a:srgbClr val="FFFFFF"/>
                </a:solidFill>
              </a14:hiddenFill>
            </a:ext>
          </a:extLst>
        </p:spPr>
      </p:pic>
      <p:sp>
        <p:nvSpPr>
          <p:cNvPr id="3" name="Zástupný symbol pro číslo snímku 2"/>
          <p:cNvSpPr>
            <a:spLocks noGrp="1"/>
          </p:cNvSpPr>
          <p:nvPr>
            <p:ph type="sldNum" sz="quarter" idx="12"/>
          </p:nvPr>
        </p:nvSpPr>
        <p:spPr>
          <a:xfrm>
            <a:off x="8610600" y="6356350"/>
            <a:ext cx="2743200" cy="365125"/>
          </a:xfrm>
        </p:spPr>
        <p:txBody>
          <a:bodyPr/>
          <a:lstStyle/>
          <a:p>
            <a:fld id="{9AFF2DF2-8CDE-4734-A691-897877D675FC}" type="slidenum">
              <a:rPr lang="cs-CZ" altLang="en-US" smtClean="0"/>
              <a:pPr/>
              <a:t>5</a:t>
            </a:fld>
            <a:endParaRPr lang="cs-CZ" altLang="en-US"/>
          </a:p>
        </p:txBody>
      </p:sp>
    </p:spTree>
    <p:extLst>
      <p:ext uri="{BB962C8B-B14F-4D97-AF65-F5344CB8AC3E}">
        <p14:creationId xmlns:p14="http://schemas.microsoft.com/office/powerpoint/2010/main" val="3235922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325563"/>
          </a:xfrm>
        </p:spPr>
        <p:txBody>
          <a:bodyPr/>
          <a:lstStyle/>
          <a:p>
            <a:r>
              <a:rPr lang="cs-CZ"/>
              <a:t>Úbytek stratosférického ozónu </a:t>
            </a:r>
            <a:endParaRPr lang="cs-CZ" dirty="0"/>
          </a:p>
        </p:txBody>
      </p:sp>
      <p:sp>
        <p:nvSpPr>
          <p:cNvPr id="3" name="Zástupný symbol pro obsah 2"/>
          <p:cNvSpPr>
            <a:spLocks noGrp="1"/>
          </p:cNvSpPr>
          <p:nvPr>
            <p:ph sz="half" idx="1"/>
          </p:nvPr>
        </p:nvSpPr>
        <p:spPr>
          <a:xfrm>
            <a:off x="838200" y="1825625"/>
            <a:ext cx="5181600" cy="4351338"/>
          </a:xfrm>
        </p:spPr>
        <p:txBody>
          <a:bodyPr/>
          <a:lstStyle/>
          <a:p>
            <a:r>
              <a:rPr lang="cs-CZ" dirty="0"/>
              <a:t>Látky podílející se na rozkladu ozónu a tím usnadňující vstup UV záření do atmosféry</a:t>
            </a:r>
          </a:p>
        </p:txBody>
      </p:sp>
      <p:pic>
        <p:nvPicPr>
          <p:cNvPr id="10" name="Picture 2">
            <a:extLst>
              <a:ext uri="{FF2B5EF4-FFF2-40B4-BE49-F238E27FC236}">
                <a16:creationId xmlns:a16="http://schemas.microsoft.com/office/drawing/2014/main" id="{AFA56B31-060E-4BA0-9C8F-62DD5099B680}"/>
              </a:ext>
            </a:extLst>
          </p:cNvPr>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6949282" y="1930446"/>
            <a:ext cx="4302917" cy="3579739"/>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ástupný symbol pro číslo snímku 3"/>
          <p:cNvSpPr>
            <a:spLocks noGrp="1"/>
          </p:cNvSpPr>
          <p:nvPr>
            <p:ph type="sldNum" sz="quarter" idx="12"/>
          </p:nvPr>
        </p:nvSpPr>
        <p:spPr>
          <a:xfrm>
            <a:off x="8610600" y="6356350"/>
            <a:ext cx="2743200" cy="365125"/>
          </a:xfrm>
        </p:spPr>
        <p:txBody>
          <a:bodyPr/>
          <a:lstStyle/>
          <a:p>
            <a:fld id="{9AFF2DF2-8CDE-4734-A691-897877D675FC}" type="slidenum">
              <a:rPr lang="cs-CZ" altLang="en-US" smtClean="0"/>
              <a:pPr/>
              <a:t>6</a:t>
            </a:fld>
            <a:endParaRPr lang="cs-CZ" altLang="en-US"/>
          </a:p>
        </p:txBody>
      </p:sp>
    </p:spTree>
    <p:extLst>
      <p:ext uri="{BB962C8B-B14F-4D97-AF65-F5344CB8AC3E}">
        <p14:creationId xmlns:p14="http://schemas.microsoft.com/office/powerpoint/2010/main" val="2468860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Acidifikace</a:t>
            </a:r>
            <a:endParaRPr lang="cs-CZ" dirty="0"/>
          </a:p>
        </p:txBody>
      </p:sp>
      <p:sp>
        <p:nvSpPr>
          <p:cNvPr id="3" name="Zástupný symbol pro obsah 2"/>
          <p:cNvSpPr>
            <a:spLocks noGrp="1"/>
          </p:cNvSpPr>
          <p:nvPr>
            <p:ph sz="half" idx="1"/>
          </p:nvPr>
        </p:nvSpPr>
        <p:spPr>
          <a:xfrm>
            <a:off x="1024127" y="2286000"/>
            <a:ext cx="4754880" cy="4023360"/>
          </a:xfrm>
        </p:spPr>
        <p:txBody>
          <a:bodyPr/>
          <a:lstStyle/>
          <a:p>
            <a:r>
              <a:rPr lang="cs-CZ" dirty="0"/>
              <a:t>Kyselost v půdách a vodách.</a:t>
            </a:r>
          </a:p>
          <a:p>
            <a:r>
              <a:rPr lang="cs-CZ" dirty="0"/>
              <a:t>Mobilizace toxických forem kovů.</a:t>
            </a:r>
          </a:p>
          <a:p>
            <a:r>
              <a:rPr lang="cs-CZ" dirty="0"/>
              <a:t>Pokles biodiverzity.</a:t>
            </a:r>
          </a:p>
        </p:txBody>
      </p:sp>
      <p:sp>
        <p:nvSpPr>
          <p:cNvPr id="4" name="Zástupný symbol pro číslo snímku 3"/>
          <p:cNvSpPr>
            <a:spLocks noGrp="1"/>
          </p:cNvSpPr>
          <p:nvPr>
            <p:ph type="sldNum" sz="quarter" idx="12"/>
          </p:nvPr>
        </p:nvSpPr>
        <p:spPr/>
        <p:txBody>
          <a:bodyPr/>
          <a:lstStyle/>
          <a:p>
            <a:pPr>
              <a:defRPr/>
            </a:pPr>
            <a:fld id="{9AFF2DF2-8CDE-4734-A691-897877D675FC}" type="slidenum">
              <a:rPr lang="cs-CZ" altLang="en-US" smtClean="0"/>
              <a:pPr>
                <a:defRPr/>
              </a:pPr>
              <a:t>7</a:t>
            </a:fld>
            <a:endParaRPr lang="cs-CZ" altLang="en-US"/>
          </a:p>
        </p:txBody>
      </p:sp>
      <p:pic>
        <p:nvPicPr>
          <p:cNvPr id="7" name="Picture 2">
            <a:extLst>
              <a:ext uri="{FF2B5EF4-FFF2-40B4-BE49-F238E27FC236}">
                <a16:creationId xmlns:a16="http://schemas.microsoft.com/office/drawing/2014/main" id="{6D35EBDF-D208-43C3-B7FD-E6B20AD9C689}"/>
              </a:ext>
            </a:extLst>
          </p:cNvPr>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7115495" y="418376"/>
            <a:ext cx="4208671" cy="60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3029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a:t>Eutrofizace</a:t>
            </a:r>
            <a:endParaRPr lang="cs-CZ" dirty="0"/>
          </a:p>
        </p:txBody>
      </p:sp>
      <p:sp>
        <p:nvSpPr>
          <p:cNvPr id="2" name="Zástupný symbol pro obsah 1"/>
          <p:cNvSpPr>
            <a:spLocks noGrp="1"/>
          </p:cNvSpPr>
          <p:nvPr>
            <p:ph sz="half" idx="1"/>
          </p:nvPr>
        </p:nvSpPr>
        <p:spPr/>
        <p:txBody>
          <a:bodyPr/>
          <a:lstStyle/>
          <a:p>
            <a:r>
              <a:rPr lang="cs-CZ" dirty="0"/>
              <a:t>Zarůstání vod sinicemi a řasami</a:t>
            </a:r>
          </a:p>
          <a:p>
            <a:r>
              <a:rPr lang="cs-CZ" dirty="0"/>
              <a:t>Špatná kvalita zdrojů pitné vody</a:t>
            </a:r>
          </a:p>
          <a:p>
            <a:r>
              <a:rPr lang="cs-CZ" dirty="0"/>
              <a:t>Hygienické problémy</a:t>
            </a:r>
          </a:p>
          <a:p>
            <a:r>
              <a:rPr lang="cs-CZ" dirty="0"/>
              <a:t>Úbytek biodiverzity</a:t>
            </a:r>
          </a:p>
        </p:txBody>
      </p:sp>
      <p:sp>
        <p:nvSpPr>
          <p:cNvPr id="4" name="Zástupný symbol pro číslo snímku 3"/>
          <p:cNvSpPr>
            <a:spLocks noGrp="1"/>
          </p:cNvSpPr>
          <p:nvPr>
            <p:ph type="sldNum" sz="quarter" idx="12"/>
          </p:nvPr>
        </p:nvSpPr>
        <p:spPr/>
        <p:txBody>
          <a:bodyPr/>
          <a:lstStyle/>
          <a:p>
            <a:pPr>
              <a:defRPr/>
            </a:pPr>
            <a:fld id="{9AFF2DF2-8CDE-4734-A691-897877D675FC}" type="slidenum">
              <a:rPr lang="cs-CZ" altLang="en-US" smtClean="0"/>
              <a:pPr>
                <a:defRPr/>
              </a:pPr>
              <a:t>8</a:t>
            </a:fld>
            <a:endParaRPr lang="cs-CZ" altLang="en-US"/>
          </a:p>
        </p:txBody>
      </p:sp>
      <p:pic>
        <p:nvPicPr>
          <p:cNvPr id="7" name="Picture 2" descr="C:\Users\kociv\Pictures\stezka\06_eutrofizace.jpg">
            <a:extLst>
              <a:ext uri="{FF2B5EF4-FFF2-40B4-BE49-F238E27FC236}">
                <a16:creationId xmlns:a16="http://schemas.microsoft.com/office/drawing/2014/main" id="{F67011DF-EE58-4556-9432-210133EC7540}"/>
              </a:ext>
            </a:extLst>
          </p:cNvPr>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6096000" y="441572"/>
            <a:ext cx="4183198" cy="5974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553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325563"/>
          </a:xfrm>
        </p:spPr>
        <p:txBody>
          <a:bodyPr/>
          <a:lstStyle/>
          <a:p>
            <a:r>
              <a:rPr lang="cs-CZ" dirty="0"/>
              <a:t>Vznik troposférického ozonu</a:t>
            </a:r>
          </a:p>
        </p:txBody>
      </p:sp>
      <p:sp>
        <p:nvSpPr>
          <p:cNvPr id="3" name="Zástupný symbol pro obsah 2"/>
          <p:cNvSpPr>
            <a:spLocks noGrp="1"/>
          </p:cNvSpPr>
          <p:nvPr>
            <p:ph sz="half" idx="1"/>
          </p:nvPr>
        </p:nvSpPr>
        <p:spPr>
          <a:xfrm>
            <a:off x="838200" y="1825625"/>
            <a:ext cx="5181600" cy="4351338"/>
          </a:xfrm>
        </p:spPr>
        <p:txBody>
          <a:bodyPr/>
          <a:lstStyle/>
          <a:p>
            <a:r>
              <a:rPr lang="cs-CZ" dirty="0"/>
              <a:t>Toxické účinky na dýchací aparát</a:t>
            </a:r>
          </a:p>
          <a:p>
            <a:r>
              <a:rPr lang="cs-CZ" dirty="0"/>
              <a:t>Dopady na vegetaci</a:t>
            </a:r>
          </a:p>
          <a:p>
            <a:r>
              <a:rPr lang="cs-CZ" dirty="0"/>
              <a:t>Nižší výnosy v zemědělství</a:t>
            </a:r>
          </a:p>
          <a:p>
            <a:r>
              <a:rPr lang="cs-CZ" dirty="0"/>
              <a:t>Dopady na lidské zdraví</a:t>
            </a:r>
          </a:p>
        </p:txBody>
      </p:sp>
      <p:pic>
        <p:nvPicPr>
          <p:cNvPr id="9" name="Picture 2">
            <a:extLst>
              <a:ext uri="{FF2B5EF4-FFF2-40B4-BE49-F238E27FC236}">
                <a16:creationId xmlns:a16="http://schemas.microsoft.com/office/drawing/2014/main" id="{DCA8F7FF-B4F0-4E94-8D51-E7B944AF63FD}"/>
              </a:ext>
            </a:extLst>
          </p:cNvPr>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7850730" y="1027906"/>
            <a:ext cx="3043739" cy="4351338"/>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ástupný symbol pro číslo snímku 3"/>
          <p:cNvSpPr>
            <a:spLocks noGrp="1"/>
          </p:cNvSpPr>
          <p:nvPr>
            <p:ph type="sldNum" sz="quarter" idx="12"/>
          </p:nvPr>
        </p:nvSpPr>
        <p:spPr>
          <a:xfrm>
            <a:off x="8610600" y="6356350"/>
            <a:ext cx="2743200" cy="365125"/>
          </a:xfrm>
        </p:spPr>
        <p:txBody>
          <a:bodyPr/>
          <a:lstStyle/>
          <a:p>
            <a:fld id="{9AFF2DF2-8CDE-4734-A691-897877D675FC}" type="slidenum">
              <a:rPr lang="cs-CZ" altLang="en-US" smtClean="0"/>
              <a:pPr/>
              <a:t>9</a:t>
            </a:fld>
            <a:endParaRPr lang="cs-CZ" altLang="en-US"/>
          </a:p>
        </p:txBody>
      </p:sp>
    </p:spTree>
    <p:extLst>
      <p:ext uri="{BB962C8B-B14F-4D97-AF65-F5344CB8AC3E}">
        <p14:creationId xmlns:p14="http://schemas.microsoft.com/office/powerpoint/2010/main" val="1266520384"/>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102</TotalTime>
  <Words>1110</Words>
  <Application>Microsoft Office PowerPoint</Application>
  <PresentationFormat>Širokoúhlá obrazovka</PresentationFormat>
  <Paragraphs>245</Paragraphs>
  <Slides>38</Slides>
  <Notes>10</Notes>
  <HiddenSlides>0</HiddenSlides>
  <MMClips>1</MMClips>
  <ScaleCrop>false</ScaleCrop>
  <HeadingPairs>
    <vt:vector size="8" baseType="variant">
      <vt:variant>
        <vt:lpstr>Použitá písma</vt:lpstr>
      </vt:variant>
      <vt:variant>
        <vt:i4>5</vt:i4>
      </vt:variant>
      <vt:variant>
        <vt:lpstr>Motiv</vt:lpstr>
      </vt:variant>
      <vt:variant>
        <vt:i4>1</vt:i4>
      </vt:variant>
      <vt:variant>
        <vt:lpstr>Vložené servery OLE</vt:lpstr>
      </vt:variant>
      <vt:variant>
        <vt:i4>2</vt:i4>
      </vt:variant>
      <vt:variant>
        <vt:lpstr>Nadpisy snímků</vt:lpstr>
      </vt:variant>
      <vt:variant>
        <vt:i4>38</vt:i4>
      </vt:variant>
    </vt:vector>
  </HeadingPairs>
  <TitlesOfParts>
    <vt:vector size="46" baseType="lpstr">
      <vt:lpstr>Aptos</vt:lpstr>
      <vt:lpstr>Aptos Display</vt:lpstr>
      <vt:lpstr>Arial</vt:lpstr>
      <vt:lpstr>Arial Narrow</vt:lpstr>
      <vt:lpstr>Calibri</vt:lpstr>
      <vt:lpstr>Motiv Office</vt:lpstr>
      <vt:lpstr>Visio</vt:lpstr>
      <vt:lpstr>Graf</vt:lpstr>
      <vt:lpstr>Recyklace plastů z pohledu životního cyklu - limity a výzvy</vt:lpstr>
      <vt:lpstr>Co je to LCA? - Definice</vt:lpstr>
      <vt:lpstr>Elementární toky </vt:lpstr>
      <vt:lpstr>Určení environmentálních dopadů</vt:lpstr>
      <vt:lpstr>Globální oteplování vs. klimatické změny</vt:lpstr>
      <vt:lpstr>Úbytek stratosférického ozónu </vt:lpstr>
      <vt:lpstr>Acidifikace</vt:lpstr>
      <vt:lpstr>Eutrofizace</vt:lpstr>
      <vt:lpstr>Vznik troposférického ozonu</vt:lpstr>
      <vt:lpstr>Humánní toxicita</vt:lpstr>
      <vt:lpstr>Ekotoxicita</vt:lpstr>
      <vt:lpstr>Kdy výrobky škodí? Např.: Jednorázový obal</vt:lpstr>
      <vt:lpstr>Kdy výrobky škodí? Např.: Notebook; papírové výrobky</vt:lpstr>
      <vt:lpstr>Kdy výrobky škodí? Např.: Automobily; přístroje; budovy</vt:lpstr>
      <vt:lpstr>Kdy výrobky škodí?  Např.: Jednorázové pleny</vt:lpstr>
      <vt:lpstr>Je lepší aby byl výrobek z plastu nebo ze dřeva?</vt:lpstr>
      <vt:lpstr>Hodnocení environmentálních dopadů - zastaralý přístup</vt:lpstr>
      <vt:lpstr>Hodnocení environmentálních dopadů - moderní přístup</vt:lpstr>
      <vt:lpstr>Suma environmentálních dopadů</vt:lpstr>
      <vt:lpstr>Cut-off alokace</vt:lpstr>
      <vt:lpstr>Alokace maximálně podporující recyklaci</vt:lpstr>
      <vt:lpstr>Alokace podporující recyklovatelné  produkty</vt:lpstr>
      <vt:lpstr>Alokace dle závislosti na poklesu kvality recyklovaného materiálu</vt:lpstr>
      <vt:lpstr>Zadání studie</vt:lpstr>
      <vt:lpstr>Podíl jednotlivých kategorií dopadu na celkových environmentálních dopadech</vt:lpstr>
      <vt:lpstr>Výsledky kategorie dopadu Změna klimatu - celkem dle EF 3.0 na funkční jednotku 1 l nápojového obalu [g CO2 eq]</vt:lpstr>
      <vt:lpstr>Vliv změny vzdálenosti k zákazníkovi na celkové environmentální dopady</vt:lpstr>
      <vt:lpstr>Break point analýza</vt:lpstr>
      <vt:lpstr>Uhlíková stopa organizace</vt:lpstr>
      <vt:lpstr>Scope 3  Nepřímé emise</vt:lpstr>
      <vt:lpstr>Reálný provoz – plastikářská výroba</vt:lpstr>
      <vt:lpstr>Funkce posuzovaných produktů</vt:lpstr>
      <vt:lpstr>Procesy zahrnuté do hranic systému</vt:lpstr>
      <vt:lpstr>Schéma životního cyklu nezálohového systému lahví z PET (PET Baseline)</vt:lpstr>
      <vt:lpstr>Srovnání nezálohového a zálohového systému</vt:lpstr>
      <vt:lpstr>Grafické znázornění příspěvku jednotlivých technologických okruhů k celkovým environmentálním dopadům</vt:lpstr>
      <vt:lpstr>Catering - eventy</vt:lpstr>
      <vt:lpstr>Proč LCA?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Vladimír Kočí</dc:creator>
  <cp:lastModifiedBy>Koci Vladimir</cp:lastModifiedBy>
  <cp:revision>3</cp:revision>
  <dcterms:created xsi:type="dcterms:W3CDTF">2025-10-29T14:15:23Z</dcterms:created>
  <dcterms:modified xsi:type="dcterms:W3CDTF">2026-05-13T09:00:01Z</dcterms:modified>
</cp:coreProperties>
</file>