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9" r:id="rId2"/>
    <p:sldId id="302" r:id="rId3"/>
    <p:sldId id="283" r:id="rId4"/>
    <p:sldId id="266" r:id="rId5"/>
    <p:sldId id="267" r:id="rId6"/>
    <p:sldId id="284" r:id="rId7"/>
    <p:sldId id="279" r:id="rId8"/>
    <p:sldId id="280" r:id="rId9"/>
    <p:sldId id="271" r:id="rId10"/>
    <p:sldId id="312" r:id="rId11"/>
    <p:sldId id="262" r:id="rId12"/>
    <p:sldId id="263" r:id="rId13"/>
    <p:sldId id="265" r:id="rId14"/>
    <p:sldId id="285" r:id="rId15"/>
    <p:sldId id="274" r:id="rId16"/>
    <p:sldId id="287" r:id="rId17"/>
    <p:sldId id="276" r:id="rId18"/>
    <p:sldId id="278" r:id="rId19"/>
    <p:sldId id="300" r:id="rId20"/>
    <p:sldId id="305" r:id="rId21"/>
    <p:sldId id="288" r:id="rId22"/>
    <p:sldId id="289" r:id="rId23"/>
    <p:sldId id="311" r:id="rId24"/>
    <p:sldId id="313" r:id="rId25"/>
    <p:sldId id="314" r:id="rId26"/>
    <p:sldId id="290" r:id="rId27"/>
    <p:sldId id="307" r:id="rId28"/>
    <p:sldId id="297" r:id="rId29"/>
    <p:sldId id="298" r:id="rId30"/>
    <p:sldId id="299" r:id="rId31"/>
    <p:sldId id="294" r:id="rId32"/>
    <p:sldId id="292" r:id="rId33"/>
    <p:sldId id="295" r:id="rId34"/>
    <p:sldId id="303" r:id="rId35"/>
    <p:sldId id="306" r:id="rId36"/>
    <p:sldId id="304" r:id="rId37"/>
    <p:sldId id="310" r:id="rId38"/>
    <p:sldId id="291" r:id="rId3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2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B4FF5A-8EF0-4DF4-A6BF-E4B1910A9B56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3B5A7E-EF06-4268-99D1-ECFB069F1E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6421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0019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001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44267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8315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5998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65879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9488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092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5998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7454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8841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8841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5279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27823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27823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300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300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5778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6546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10251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65377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4185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88239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8437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7908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73992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46344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29264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292642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90711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43287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6716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203099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602208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B5A7E-EF06-4268-99D1-ECFB069F1E08}" type="slidenum">
              <a:rPr lang="cs-CZ" smtClean="0"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978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AEF2D-2AFE-4436-ACB7-629C1A074175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3A53B-1619-4278-A951-61166D8DB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752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AEF2D-2AFE-4436-ACB7-629C1A074175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3A53B-1619-4278-A951-61166D8DB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49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AEF2D-2AFE-4436-ACB7-629C1A074175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3A53B-1619-4278-A951-61166D8DB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3770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AEF2D-2AFE-4436-ACB7-629C1A074175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3A53B-1619-4278-A951-61166D8DB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7013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AEF2D-2AFE-4436-ACB7-629C1A074175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3A53B-1619-4278-A951-61166D8DB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891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AEF2D-2AFE-4436-ACB7-629C1A074175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3A53B-1619-4278-A951-61166D8DB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8507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AEF2D-2AFE-4436-ACB7-629C1A074175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3A53B-1619-4278-A951-61166D8DB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1556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AEF2D-2AFE-4436-ACB7-629C1A074175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3A53B-1619-4278-A951-61166D8DB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70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AEF2D-2AFE-4436-ACB7-629C1A074175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3A53B-1619-4278-A951-61166D8DB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7502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AEF2D-2AFE-4436-ACB7-629C1A074175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3A53B-1619-4278-A951-61166D8DB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5676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AEF2D-2AFE-4436-ACB7-629C1A074175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3A53B-1619-4278-A951-61166D8DB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82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AEF2D-2AFE-4436-ACB7-629C1A074175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B3A53B-1619-4278-A951-61166D8DB3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188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hyperlink" Target="//upload.wikimedia.org/wikipedia/commons/f/ff/Illegal_landfill_near_Smrkovice.jp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b/b5/Spalovna_Male%C5%A1ice,_z_Male%C5%A1ick%C3%A9_str%C3%A1n%C4%9B.jpg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hyperlink" Target="http://www.google.cz/url?sa=i&amp;rct=j&amp;q=&amp;esrc=s&amp;frm=1&amp;source=images&amp;cd=&amp;cad=rja&amp;docid=O1ebW48tHuIwwM&amp;tbnid=Q4Mfh0B2eWdkFM:&amp;ved=0CAUQjRw&amp;url=http://www.mesto-albrechtice.cz/mestsky-urad/aktuality/?ftshow=203&amp;ei=KOmdUsyRAYrb0QWKlYCIBw&amp;bvm=bv.57155469,d.ZGU&amp;psig=AFQjCNGqlNUTZJtbTEe7q5IM9vvsWLS9OA&amp;ust=1386166928373602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emf"/><Relationship Id="rId5" Type="http://schemas.openxmlformats.org/officeDocument/2006/relationships/image" Target="../media/image38.emf"/><Relationship Id="rId4" Type="http://schemas.openxmlformats.org/officeDocument/2006/relationships/image" Target="../media/image3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vinky.cz/veda-skoly/282383-svetova-more-se-plni-odpadky-plasty-se-hromadi-i-u-arktidy.html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Recykla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17830" y="1572430"/>
            <a:ext cx="65624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   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2996952"/>
            <a:ext cx="117622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endParaRPr lang="cs-CZ" sz="2800" dirty="0"/>
          </a:p>
          <a:p>
            <a:endParaRPr lang="cs-CZ" sz="2800" dirty="0"/>
          </a:p>
        </p:txBody>
      </p:sp>
      <p:pic>
        <p:nvPicPr>
          <p:cNvPr id="1026" name="Picture 2" descr="V moři se hromadí čím dál více odpadků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786006"/>
            <a:ext cx="4508268" cy="2539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Soubor:Illegal landfill near Smrkovice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89164"/>
            <a:ext cx="3360851" cy="252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4.bp.blogspot.com/_cwrSE63jF7Y/SMJkS0boVVI/AAAAAAAAAW4/wMFAdfaVFyY/s400/earth_in_our_hands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014" y="291890"/>
            <a:ext cx="3017912" cy="301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43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17830" y="2770"/>
            <a:ext cx="6696744" cy="156966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   Recyklace</a:t>
            </a:r>
            <a:endParaRPr lang="cs-CZ" sz="9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17830" y="1572430"/>
            <a:ext cx="65624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    Umíte vysvětlit význam tohoto slova?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2996952"/>
            <a:ext cx="117622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/>
              <a:t>nakládání s odpadem, které vede k jeho dalšímu využití</a:t>
            </a:r>
          </a:p>
          <a:p>
            <a:endParaRPr lang="cs-CZ" sz="2800" dirty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  jde </a:t>
            </a:r>
            <a:r>
              <a:rPr lang="cs-CZ" sz="2800" dirty="0"/>
              <a:t>o opakované (cyklické) uvedení materiálu zpět do </a:t>
            </a:r>
            <a:endParaRPr lang="cs-CZ" sz="2800" dirty="0" smtClean="0"/>
          </a:p>
          <a:p>
            <a:r>
              <a:rPr lang="cs-CZ" sz="2800" dirty="0" smtClean="0"/>
              <a:t>     výrobního cyklu </a:t>
            </a:r>
          </a:p>
          <a:p>
            <a:r>
              <a:rPr lang="cs-CZ" sz="2800" dirty="0" smtClean="0"/>
              <a:t> </a:t>
            </a:r>
            <a:endParaRPr lang="cs-CZ" sz="28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60706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548680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Co musí předcházet recyklaci?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628800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 </a:t>
            </a:r>
            <a:r>
              <a:rPr lang="cs-CZ" sz="2800" b="1" dirty="0" smtClean="0"/>
              <a:t> - aby mohl být materiál recyklován, musí být</a:t>
            </a:r>
          </a:p>
          <a:p>
            <a:r>
              <a:rPr lang="cs-CZ" sz="2800" b="1" dirty="0" smtClean="0"/>
              <a:t>  roztříděn podle druhu materiálu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3140968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Co všechno se třídí v ČR?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4509120"/>
            <a:ext cx="66481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- kovy, sklo, papír, plasty, nápojové kartony,</a:t>
            </a:r>
          </a:p>
          <a:p>
            <a:r>
              <a:rPr lang="cs-CZ" sz="2800" b="1" dirty="0" smtClean="0"/>
              <a:t>elektrospotřebiče, baterie, </a:t>
            </a:r>
            <a:r>
              <a:rPr lang="cs-CZ" sz="2800" b="1" dirty="0" err="1" smtClean="0"/>
              <a:t>biodpad</a:t>
            </a:r>
            <a:r>
              <a:rPr lang="cs-CZ" sz="2800" b="1" dirty="0" smtClean="0"/>
              <a:t> 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011573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0"/>
            <a:ext cx="7920880" cy="175432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     Nakládání s odpady </a:t>
            </a:r>
          </a:p>
          <a:p>
            <a:r>
              <a:rPr lang="cs-CZ" sz="5400" b="1" dirty="0" smtClean="0">
                <a:solidFill>
                  <a:srgbClr val="FF0000"/>
                </a:solidFill>
              </a:rPr>
              <a:t>                Nádoby</a:t>
            </a:r>
            <a:endParaRPr lang="cs-CZ" sz="5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077765"/>
            <a:ext cx="2520280" cy="2960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1754326"/>
            <a:ext cx="7776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Pojmenuj dané nádoby na odpad</a:t>
            </a:r>
          </a:p>
          <a:p>
            <a:r>
              <a:rPr lang="cs-CZ" sz="4000" b="1" dirty="0" smtClean="0"/>
              <a:t>           a urči co do nich patří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6038189"/>
            <a:ext cx="3662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      modrý kontejner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47964" y="6038189"/>
            <a:ext cx="1980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-   papír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160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náhled obrázk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46" y="674166"/>
            <a:ext cx="2376264" cy="2691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data:image/jpeg;base64,/9j/4AAQSkZJRgABAQAAAQABAAD/2wCEAAkGBg8ODw8ODw0PDQ0PDw0PDQ0PDQ8NDQwNFRAVFBQQEhIXHCYeFxkjGRIUHy8gIycpLCwsFR4xNTAqNyYrLDUBCQoKDgwOGg8PGiocHyU1LSwsLDApKSwsKSotLCwpKikpLCw1KSwpKSwpLCwpKS4qLikpLCwsKS0sNC4sLC8sKf/AABEIAMIBAwMBIgACEQEDEQH/xAAbAAACAwEBAQAAAAAAAAAAAAAAAQIEBQMGB//EAEUQAAIBAgEGCwUGAwYHAAAAAAABAgMREgQFITFRcQYTIkFhcoGRobHBFDJSgtEjQmKSorLh8PEWRHODwtIHM1Njs8Pi/8QAGgEBAAIDAQAAAAAAAAAAAAAAAAIFAwQGAf/EADARAAIBAgMFBgYDAQAAAAAAAAABAgMRBBIxBSEiMmFBQlFxgZETIzOhsfBSYtEU/9oADAMBAAIRAxEAPwD6VcLkQAJXFcQADuFxAAO4gE2ADYmwEAAmwbEAArg2RAAAYOD+F9zAItiATABsiMjcAGxAJgAyI2JgCYCYABcLgAAAIAAuAriuAMCIAGzcLiuFwB3FcQADuAgAC4AIABNgIABMBXABiITrxjrlFb2irXzpTitDxvYubpMM69OnzSSM0KFSfLFs618pwyjHSsUakm1olhgldJ7XiXiVqkVOlTqYU2+KmoL3cM2rxS3S167q5Xr5zjKzwuMovFCWtxdrPemm1Y4ZPnhU1xag3GLWFYVaK1qKeK7inqT2dCMSxtB99GX/AIq/8GauSSfLg23gqOMZPS5QwxkrvntjtfoOxnZPnmDai4Sjd6ZPDa752X41E9TT3NMy069OpySTMVShUp88WhsTGIzGEQhsiAAmNkWAILAAAAK4XAAi2O4gAFYYACsAAAa4AAAAAACAYgAAAAInOtXjBXlJJeL3HPLcsjTT0rHa8Y7TztXKJSd5Nt9JW4zHqhwx3y/HmWWDwDr8Uty/PkadfPXNCPzS+hRqZXUn703uWhdyOHGIOOj8S8jn6uKrVeaT8uwv6WEo0uWJKw7FbK86UaKxTqJbEuVJ7kjzuX8L5yuqMeLXxytKfYtS8TFClKeiM7kkenrVYwWKcowjtk1FeJlV+E2Txvhcqj/DGy73Y8jWyidR4pzlOW2TbZCK/obUcKu8yDqHpZcK2/dopdMpt+CsdaOfasuaC3KX1PGV84NNqHNoctd30dBxWU1HrqT/ADNFhHZmZX0KyptSEXZLMfTslz5W2p9DuzWoZ5v70e1fQ+TZJnWvSacarf4ZvHF9j9D2+Ys6RymljSwyi8NSF74ZdHRpuYq0cTg96lde/wBme0nhcZdONn7fg9hSyiM/dd+jn7iZhwZdoZa1olpW3nRsYfasZPLVVuvYauI2XKKvSd+naXmIYi6KYTAGAAhNDAAiAxAAIYMAQAABsWCxKwrACsFh2CwArBYdgAI2ETsJoA8Xw8ylwp1XGTjJRpRTTaavJan2mXmKrKVGDlJybS0ybbejazr/AMQqv2dXprQj3X+hyzGrUYbkcniXfNL+zOwwqywiuiL9SpY4zr7YxfYSrPSyrWloe41EjaMXPOcYOahLJ4StqeOrF+DM/BSnojejLmUp46TezFrj23W4WdXesziiyhG0VY15PeEoOLcZJxktDT0NMnTdmnzJruOsKsZpQqO1tFOra7p/hlth4rm2HOpRlCWGSs9HPdNPU0+dPaSTI2Mqtk0qbwvSvuy5pR2oSZtU3zNJx+FpSXczvTzbRlrp23SkvUsY4+KXGimqbLnfgat1MB1El5c7b2JHteB2bZ0KU5VFhnWmp4HrhFRtFPp5xZuzbRptShSipfF70lub1GzCooq7dklpZW47HfGjkirI38FgPgSzzd2W3UUVd6iNGrKen3Y+LKcG6stkF/Pf5GhBW0LUVLVi0NXI7uKbbe87NHHIfc7SwdZgJOVCLe85LHRUa8ktxACVhWN40hWFYkFgCNhWJBYAgBKwNAEbAOwAG3YLErBYAhYMJOwWAIYQsTsFgDnYLE7EamhN6kk23s0DQanyzh7VvTX4q8n+mX1LeaFalDcjL4cT0ZPHbOo/2r1NbNqtSh1Y+Rx03ekn4tnbQVpWJVnpZUrvQ+zzLVVlPKXo7UY4kzy+Xu9WW85xHlLvUlvYolmtEaz1JFqhVjJKnUdo/cnrdJvzjtXaumqiSR40eo7KDjJxas02mtjTsy9k5VrPlt7cL74p+paoGGehkRq5OyFPLOOqunF6IN32XWtvc9C6RUnoKPBh3qVZbcfjVf0MGXc34Em96R6mhFJJLUjvE4U2domoyZrZt917y1YqZr1MvOJ1OzHegjltpK1dnOwWJ2CxZFcc7BYnYLAELCsTsFgCFhWOmEVgCFgJ4QANvCGEnYLAEMIYSdgsAQwiwnSwWAOeEq5yeGjVf4H46PUu2M/Pztk8+lxX6kYcRLLSk+j/AAZsPHNViuq/J8l4bS+1yaPRN98o/Q3skVoR6q8jzvDB3yqhHZTXjOX0PS0laK3I5Sp9OCOxjzM4VU761ht03vf+hUymL5lfStTTLlUz8tert8iESTPM1IPHK8Za39xgov4ZfkZBa3vZMsjWJW6Gt6aJJEUTPGSR3qe8upS/8cS1QK1TXDqQ8Fb0LNEwy0JouqVk9zKvBPVN9EPFzZ0rTtCXVl5EeCsbQk/8Nfpb9TG/py9D3vI9NTZ2jfb4FekyxFmkzKauaHrNRxMrM70vsNix02yn8n1OY2ovnehysGE6WFYtCrIYRYTpYVgCFhWOlgsAc8IYSdgsAc7ATwgAbVgsSsFgCNgsSAAjYLEgsAQsY/CedqUY3tinp6Uk/wCBtWPP8KpaaUeu/JGlj5ZcPL97TdwEc2Ij+9h8r4Su+cKa2QpLxk/U9RDUeVzxys522cSv0RfqerWo5utywXQ6qGrK9UzMvej5ZGlOmleytdtve9bMvOVrPlW5MtafoRp6knoeahrZ1IQh0x/X9Doo9Mf1fQsmayCKJoilu7L+pNEGSO0vudT/AFyLFFnB6odV/vkd6RikTRLLZWpT6kvIscG1anLrJd0IlHOcvsZ7rF/MOim+vLyS9CEvphcxu0mWYMp02WYJGkzKa+Z3ymbrR57M/vnojotkv5bXU5zaq+YvIg0KxNoVi3KgjhFYmIAjYCQrAEbBYdgsARsBIADZsFhgAKwWHYLACsA7AAI8vwoq3qxjb3YK73ts9SeOz/O+UVOjDHuiir2rK1C3i1/pabKjevfwT/w+bZVys6z6JQ8IR+h63mPJU+VnSs9lSXgreh6yTtG9r2TdlrfQiir91dEdFT7fMr1jFztLRLqrzNmcrq9rX5nrXQzCzxLRP5V4ClzEpaGJS1HRIhT1HRG+zAiaJIiicUQJI680fmXjf1OtM5/djvn/AKTpAxskcc6y+zttcfM08y/8pdaf7jJzm+Sl+KPma2aXalH5v3MjP6YXMa9JlmDKVORZpzNNoymvmiX2iPTWPKZpn9oj1iL3ZPLL0Of2tzRIsCTQrF0UpGwWGABGwrExWAI2ESsFgCNgGABtCDEGIAAFiDEAMBYguAFjw+dZ3r1mndcZLzse4xHz+rK8m9sm+9lJtiXDGPn+/cu9kR4pS8v37HhM2crONd/9yt+5o9e9R5Dg9ysrry/HVf6z10ipxPMl0Rd0tCtWZ5/PE1aWh+8ldSa5jerHnM8PQ+uz2iuI9noZ1O1tcvzfwOi+b8y+hzpLQdUjdZhQ0ufT2u5JCRNIiySOqXJj1p+UScSK91dZ+SJxMZIpZxfur8SNjNuilDcY2XvlQ3mxkL+zh1Y+QqciPI8zNKlIswmylTZZhI02jKambJ/aR3nso6luPD5un9pHee3pPkoudk95FHtZcrGAAXhRCFYkIAVhEhACAAAIgOwAFn2oPajH9pe0XtD2mHOzNkRs+0h7SY3tD2h7Q9ozjIjZ9pH7SYntD2idd/ExnGQ7ZVwlisUYwb0SWJtJbLnnOMHlVGdNt+9B6cSWmPWXqu5FZy0XWnRf+eg5nGyrylar6eB02CjQjH5Xr4nkeCmmrWl0y8ZHq66bWhuOlPRzrYeb4N5I6M6kZSjJvTycW3pSPRVJGLEO9S6NqmrRK9U81nd6Pmlz9J6Oqzzmdqr5Kv36fMnQ5j2ehUprQtJPtXeKOrm7kTT3dyNpmJAjpFEUTiiDJI6pcn5vQYvu/MvJgRPSjlr5Ue3yNrJdEY9WPkYWWPlrtN2lqW5eR7U5UeR1Zbp/zdpFiF9q7ypCR2hI1GjKaOQvlx0rWtVz3FOpoW5Hgckny470exVfVuXkWuy3xyRTbWXDFl/jBcYUuOHxxfHPlzjA4wp8cPjgC3jDGVONHxoBZxhjK3GhxgBZxgVuNGAZ+ILjwhhNY2hXFceEeEAjcdx4QwgEWZ2VZu1yp8l63HVCX+19K7jSwicSE4RmssldEoTlB5ouzPLzyWOO+HBUVm4taH0/xWg6T/lfRm5lGRxqK0lpWp6pRe1PmMrKcllS97lU/j2dZc2/VuKbEYGUOKG9fcu8Pj4z4am5/Yz6kte2z0Hmc7S5SXQj01atBK0tW66t0NaTGy6hktR34xp7FPCv1RNai7O7Rvz3ozosnFlhZDS5pya/xYekSSyOl8Uvz/8AwbGZELMrpk4yOyyej8UvzP8A2ElTo/jfb/Qi2iRzcuT8y8mQcy3GdKKaUJaWnpipar6rvpH7XTX3X3RiRv0Bg5TVTml0P0PQwZRnWyfFilZ6rxlVgou3YW1n+itUaP54PyJTzSStFkFKMb3aLMWWKdNvmfcynHhH8MI/LGcvI6LPlZ+7Sm92TV5ehj+BVekWeuvSWsl7o0aVKaaeF91jaoZc1ol36zyyznlb1UK3Zks15osZPlOWN6aFZ74UYfukjJSpYqlLNBNehr1quFqxyzkn6nrYV7q9yXHGdkCqYOXHC9mLE+1rR3FpJnSU3JwTmrPtOYqKKm1B3XYWFVHxpwSHYyGM78aHGnELAHfjg404gAd+NA4gAXeKDijpcLkcqJZmcuKDijrcLjKhmZy4oOKOtwuMqGZnLihOkdriueZEe52ceKI8SWLiGRDOzHyrgvktW96Tg3rdKc6V+yLSfajKq/8ADzJ27qvlMejHSkvGFz1gmeOnB6pElWqR0k16nlI8AaS/vOUNf5C/9ZL+w1Dnq5RL/Niv2xR6gTPPg0/4r2PXXqvvP3Z5lcC8lXNVe/Ka3pJD/sfkn/Rb61atLzkejaIuJNQiuxEHUm9W/cwFwUyRf3Wk98cXmTjwdyVasloL/Ip/Q2sInElYjczIZqpR1Uqa3U4r0OqyVLUrbtBdwisDwq8SHElmwrAHBUiSgdbCAIqI7DAAVhgAAAAAAAXC4AAK4AGkAAAAAAAAAACYAAACYAAIQAAJiYwAIsTAACLEIAAYgAAQmAACEAAAAAAIAAABMAAAAAABAAB//9k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AutoShape 6" descr="data:image/jpeg;base64,/9j/4AAQSkZJRgABAQAAAQABAAD/2wCEAAkGBg8ODw8ODw0PDQ0PDw0PDQ0PDQ8NDQwNFRAVFBQQEhIXHCYeFxkjGRIUHy8gIycpLCwsFR4xNTAqNyYrLDUBCQoKDgwOGg8PGiocHyU1LSwsLDApKSwsKSotLCwpKikpLCw1KSwpKSwpLCwpKS4qLikpLCwsKS0sNC4sLC8sKf/AABEIAMIBAwMBIgACEQEDEQH/xAAbAAACAwEBAQAAAAAAAAAAAAAAAQIEBQMGB//EAEUQAAIBAgEGCwUGAwYHAAAAAAABAgMREgQFITFRcQYTIkFhcoGRobHBFDJSgtEjQmKSorLh8PEWRHODwtIHM1Njs8Pi/8QAGgEBAAIDAQAAAAAAAAAAAAAAAAIFAwQGAf/EADARAAIBAgMFBgYDAQAAAAAAAAABAgMRBBIxBSEiMmFBQlFxgZETIzOhsfBSYtEU/9oADAMBAAIRAxEAPwD6VcLkQAJXFcQADuFxAAO4gE2ADYmwEAAmwbEAArg2RAAAYOD+F9zAItiATABsiMjcAGxAJgAyI2JgCYCYABcLgAAAIAAuAriuAMCIAGzcLiuFwB3FcQADuAgAC4AIABNgIABMBXABiITrxjrlFb2irXzpTitDxvYubpMM69OnzSSM0KFSfLFs618pwyjHSsUakm1olhgldJ7XiXiVqkVOlTqYU2+KmoL3cM2rxS3S167q5Xr5zjKzwuMovFCWtxdrPemm1Y4ZPnhU1xag3GLWFYVaK1qKeK7inqT2dCMSxtB99GX/AIq/8GauSSfLg23gqOMZPS5QwxkrvntjtfoOxnZPnmDai4Sjd6ZPDa752X41E9TT3NMy069OpySTMVShUp88WhsTGIzGEQhsiAAmNkWAILAAAAK4XAAi2O4gAFYYACsAAAa4AAAAAACAYgAAAAInOtXjBXlJJeL3HPLcsjTT0rHa8Y7TztXKJSd5Nt9JW4zHqhwx3y/HmWWDwDr8Uty/PkadfPXNCPzS+hRqZXUn703uWhdyOHGIOOj8S8jn6uKrVeaT8uwv6WEo0uWJKw7FbK86UaKxTqJbEuVJ7kjzuX8L5yuqMeLXxytKfYtS8TFClKeiM7kkenrVYwWKcowjtk1FeJlV+E2Txvhcqj/DGy73Y8jWyidR4pzlOW2TbZCK/obUcKu8yDqHpZcK2/dopdMpt+CsdaOfasuaC3KX1PGV84NNqHNoctd30dBxWU1HrqT/ADNFhHZmZX0KyptSEXZLMfTslz5W2p9DuzWoZ5v70e1fQ+TZJnWvSacarf4ZvHF9j9D2+Ys6RymljSwyi8NSF74ZdHRpuYq0cTg96lde/wBme0nhcZdONn7fg9hSyiM/dd+jn7iZhwZdoZa1olpW3nRsYfasZPLVVuvYauI2XKKvSd+naXmIYi6KYTAGAAhNDAAiAxAAIYMAQAABsWCxKwrACsFh2CwArBYdgAI2ETsJoA8Xw8ylwp1XGTjJRpRTTaavJan2mXmKrKVGDlJybS0ybbejazr/AMQqv2dXprQj3X+hyzGrUYbkcniXfNL+zOwwqywiuiL9SpY4zr7YxfYSrPSyrWloe41EjaMXPOcYOahLJ4StqeOrF+DM/BSnojejLmUp46TezFrj23W4WdXesziiyhG0VY15PeEoOLcZJxktDT0NMnTdmnzJruOsKsZpQqO1tFOra7p/hlth4rm2HOpRlCWGSs9HPdNPU0+dPaSTI2Mqtk0qbwvSvuy5pR2oSZtU3zNJx+FpSXczvTzbRlrp23SkvUsY4+KXGimqbLnfgat1MB1El5c7b2JHteB2bZ0KU5VFhnWmp4HrhFRtFPp5xZuzbRptShSipfF70lub1GzCooq7dklpZW47HfGjkirI38FgPgSzzd2W3UUVd6iNGrKen3Y+LKcG6stkF/Pf5GhBW0LUVLVi0NXI7uKbbe87NHHIfc7SwdZgJOVCLe85LHRUa8ktxACVhWN40hWFYkFgCNhWJBYAgBKwNAEbAOwAG3YLErBYAhYMJOwWAIYQsTsFgDnYLE7EamhN6kk23s0DQanyzh7VvTX4q8n+mX1LeaFalDcjL4cT0ZPHbOo/2r1NbNqtSh1Y+Rx03ekn4tnbQVpWJVnpZUrvQ+zzLVVlPKXo7UY4kzy+Xu9WW85xHlLvUlvYolmtEaz1JFqhVjJKnUdo/cnrdJvzjtXaumqiSR40eo7KDjJxas02mtjTsy9k5VrPlt7cL74p+paoGGehkRq5OyFPLOOqunF6IN32XWtvc9C6RUnoKPBh3qVZbcfjVf0MGXc34Em96R6mhFJJLUjvE4U2domoyZrZt917y1YqZr1MvOJ1OzHegjltpK1dnOwWJ2CxZFcc7BYnYLAELCsTsFgCFhWOmEVgCFgJ4QANvCGEnYLAEMIYSdgsAQwiwnSwWAOeEq5yeGjVf4H46PUu2M/Pztk8+lxX6kYcRLLSk+j/AAZsPHNViuq/J8l4bS+1yaPRN98o/Q3skVoR6q8jzvDB3yqhHZTXjOX0PS0laK3I5Sp9OCOxjzM4VU761ht03vf+hUymL5lfStTTLlUz8tert8iESTPM1IPHK8Za39xgov4ZfkZBa3vZMsjWJW6Gt6aJJEUTPGSR3qe8upS/8cS1QK1TXDqQ8Fb0LNEwy0JouqVk9zKvBPVN9EPFzZ0rTtCXVl5EeCsbQk/8Nfpb9TG/py9D3vI9NTZ2jfb4FekyxFmkzKauaHrNRxMrM70vsNix02yn8n1OY2ovnehysGE6WFYtCrIYRYTpYVgCFhWOlgsAc8IYSdgsAc7ATwgAbVgsSsFgCNgsSAAjYLEgsAQsY/CedqUY3tinp6Uk/wCBtWPP8KpaaUeu/JGlj5ZcPL97TdwEc2Ij+9h8r4Su+cKa2QpLxk/U9RDUeVzxys522cSv0RfqerWo5utywXQ6qGrK9UzMvej5ZGlOmleytdtve9bMvOVrPlW5MtafoRp6knoeahrZ1IQh0x/X9Doo9Mf1fQsmayCKJoilu7L+pNEGSO0vudT/AFyLFFnB6odV/vkd6RikTRLLZWpT6kvIscG1anLrJd0IlHOcvsZ7rF/MOim+vLyS9CEvphcxu0mWYMp02WYJGkzKa+Z3ymbrR57M/vnojotkv5bXU5zaq+YvIg0KxNoVi3KgjhFYmIAjYCQrAEbBYdgsARsBIADZsFhgAKwWHYLACsA7AAI8vwoq3qxjb3YK73ts9SeOz/O+UVOjDHuiir2rK1C3i1/pabKjevfwT/w+bZVys6z6JQ8IR+h63mPJU+VnSs9lSXgreh6yTtG9r2TdlrfQiir91dEdFT7fMr1jFztLRLqrzNmcrq9rX5nrXQzCzxLRP5V4ClzEpaGJS1HRIhT1HRG+zAiaJIiicUQJI680fmXjf1OtM5/djvn/AKTpAxskcc6y+zttcfM08y/8pdaf7jJzm+Sl+KPma2aXalH5v3MjP6YXMa9JlmDKVORZpzNNoymvmiX2iPTWPKZpn9oj1iL3ZPLL0Of2tzRIsCTQrF0UpGwWGABGwrExWAI2ESsFgCNgGABtCDEGIAAFiDEAMBYguAFjw+dZ3r1mndcZLzse4xHz+rK8m9sm+9lJtiXDGPn+/cu9kR4pS8v37HhM2crONd/9yt+5o9e9R5Dg9ysrry/HVf6z10ipxPMl0Rd0tCtWZ5/PE1aWh+8ldSa5jerHnM8PQ+uz2iuI9noZ1O1tcvzfwOi+b8y+hzpLQdUjdZhQ0ufT2u5JCRNIiySOqXJj1p+UScSK91dZ+SJxMZIpZxfur8SNjNuilDcY2XvlQ3mxkL+zh1Y+QqciPI8zNKlIswmylTZZhI02jKambJ/aR3nso6luPD5un9pHee3pPkoudk95FHtZcrGAAXhRCFYkIAVhEhACAAAIgOwAFn2oPajH9pe0XtD2mHOzNkRs+0h7SY3tD2h7Q9ozjIjZ9pH7SYntD2idd/ExnGQ7ZVwlisUYwb0SWJtJbLnnOMHlVGdNt+9B6cSWmPWXqu5FZy0XWnRf+eg5nGyrylar6eB02CjQjH5Xr4nkeCmmrWl0y8ZHq66bWhuOlPRzrYeb4N5I6M6kZSjJvTycW3pSPRVJGLEO9S6NqmrRK9U81nd6Pmlz9J6Oqzzmdqr5Kv36fMnQ5j2ehUprQtJPtXeKOrm7kTT3dyNpmJAjpFEUTiiDJI6pcn5vQYvu/MvJgRPSjlr5Ue3yNrJdEY9WPkYWWPlrtN2lqW5eR7U5UeR1Zbp/zdpFiF9q7ypCR2hI1GjKaOQvlx0rWtVz3FOpoW5Hgckny470exVfVuXkWuy3xyRTbWXDFl/jBcYUuOHxxfHPlzjA4wp8cPjgC3jDGVONHxoBZxhjK3GhxgBZxgVuNGAZ+ILjwhhNY2hXFceEeEAjcdx4QwgEWZ2VZu1yp8l63HVCX+19K7jSwicSE4RmssldEoTlB5ouzPLzyWOO+HBUVm4taH0/xWg6T/lfRm5lGRxqK0lpWp6pRe1PmMrKcllS97lU/j2dZc2/VuKbEYGUOKG9fcu8Pj4z4am5/Yz6kte2z0Hmc7S5SXQj01atBK0tW66t0NaTGy6hktR34xp7FPCv1RNai7O7Rvz3ozosnFlhZDS5pya/xYekSSyOl8Uvz/8AwbGZELMrpk4yOyyej8UvzP8A2ElTo/jfb/Qi2iRzcuT8y8mQcy3GdKKaUJaWnpipar6rvpH7XTX3X3RiRv0Bg5TVTml0P0PQwZRnWyfFilZ6rxlVgou3YW1n+itUaP54PyJTzSStFkFKMb3aLMWWKdNvmfcynHhH8MI/LGcvI6LPlZ+7Sm92TV5ehj+BVekWeuvSWsl7o0aVKaaeF91jaoZc1ol36zyyznlb1UK3Zks15osZPlOWN6aFZ74UYfukjJSpYqlLNBNehr1quFqxyzkn6nrYV7q9yXHGdkCqYOXHC9mLE+1rR3FpJnSU3JwTmrPtOYqKKm1B3XYWFVHxpwSHYyGM78aHGnELAHfjg404gAd+NA4gAXeKDijpcLkcqJZmcuKDijrcLjKhmZy4oOKOtwuMqGZnLihOkdriueZEe52ceKI8SWLiGRDOzHyrgvktW96Tg3rdKc6V+yLSfajKq/8ADzJ27qvlMejHSkvGFz1gmeOnB6pElWqR0k16nlI8AaS/vOUNf5C/9ZL+w1Dnq5RL/Niv2xR6gTPPg0/4r2PXXqvvP3Z5lcC8lXNVe/Ka3pJD/sfkn/Rb61atLzkejaIuJNQiuxEHUm9W/cwFwUyRf3Wk98cXmTjwdyVasloL/Ip/Q2sInElYjczIZqpR1Uqa3U4r0OqyVLUrbtBdwisDwq8SHElmwrAHBUiSgdbCAIqI7DAAVhgAAAAAAAXC4AAK4AGkAAAAAAAAAACYAAACYAAIQAAJiYwAIsTAACLEIAAYgAAQmAACEAAAAAAIAAABMAAAAAABAAB//9k="/>
          <p:cNvSpPr>
            <a:spLocks noChangeAspect="1" noChangeArrowheads="1"/>
          </p:cNvSpPr>
          <p:nvPr/>
        </p:nvSpPr>
        <p:spPr bwMode="auto">
          <a:xfrm>
            <a:off x="215900" y="-74453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104" name="Picture 8" descr="http://www.abstore.cz/editor/image/eshop_products/kts2_5_oranzova_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794992"/>
            <a:ext cx="3266728" cy="245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3789040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žlutý kontejner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4797152"/>
            <a:ext cx="1269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- plasty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76056" y="3789040"/>
            <a:ext cx="3266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o</a:t>
            </a:r>
            <a:r>
              <a:rPr lang="cs-CZ" sz="2800" b="1" dirty="0" smtClean="0">
                <a:solidFill>
                  <a:srgbClr val="FF0000"/>
                </a:solidFill>
              </a:rPr>
              <a:t>ranžový kontejner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76056" y="4797152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- </a:t>
            </a:r>
            <a:r>
              <a:rPr lang="cs-CZ" sz="2800" b="1" dirty="0">
                <a:solidFill>
                  <a:srgbClr val="FF0000"/>
                </a:solidFill>
              </a:rPr>
              <a:t>n</a:t>
            </a:r>
            <a:r>
              <a:rPr lang="cs-CZ" sz="2800" b="1" dirty="0" smtClean="0">
                <a:solidFill>
                  <a:srgbClr val="FF0000"/>
                </a:solidFill>
              </a:rPr>
              <a:t>ápojové kartony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39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24744"/>
            <a:ext cx="2276475" cy="227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9" descr="http://www.muml.cz/download/1338801873/kontejnej-elektroodpa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8680"/>
            <a:ext cx="265977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1599" y="3933056"/>
            <a:ext cx="2420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zelený  box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4725144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- baterie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3933056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č</a:t>
            </a:r>
            <a:r>
              <a:rPr lang="cs-CZ" sz="2800" b="1" dirty="0" smtClean="0">
                <a:solidFill>
                  <a:srgbClr val="FF0000"/>
                </a:solidFill>
              </a:rPr>
              <a:t>ervený kontejner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04048" y="4725144"/>
            <a:ext cx="3154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- elektrospotřebiče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20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áhled obrázk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3546603" cy="265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áhled obrázk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692696"/>
            <a:ext cx="3546602" cy="265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3789040"/>
            <a:ext cx="6860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h</a:t>
            </a:r>
            <a:r>
              <a:rPr lang="cs-CZ" sz="2800" b="1" dirty="0" smtClean="0">
                <a:solidFill>
                  <a:srgbClr val="FF0000"/>
                </a:solidFill>
              </a:rPr>
              <a:t>nědá popelnice                  hnědý kontejner  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843808" y="4725144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-  bioodpad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092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jihoceske-trideni.cz/matprop/clanky_trideni/ilustracni_fotografie/kontejner_sklo_bi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516" y="445099"/>
            <a:ext cx="2073354" cy="2767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data:image/jpeg;base64,/9j/4AAQSkZJRgABAQAAAQABAAD/2wCEAAkGBg8QEA8UEhAUEBAQEA8PEA8QDxAPEA8QFRAVFBQQFBUXGyYeGBkjGRQVHy8gIygsLC0sFR4xNzAqNSYrLCkBCQoKDgwOGg8PGiwfHyQsLSwpLCwsLyktLCwsLDAsKSksLCwsKSwsLCkpLCwpLCksKSwpKSwsLCkpKSwpKSwsKf/AABEIAPYAzQMBIgACEQEDEQH/xAAcAAEAAQUBAQAAAAAAAAAAAAAAAwIEBQYHAQj/xABLEAACAgEBBAYGBQgHBgcBAAABAgADEQQFEiExBhMiQVFhBzJxgZGhFCNCUnJic4KSsbLBwhUkM0NToqMlRHST0eE0VGOzw9LxCP/EABkBAQADAQEAAAAAAAAAAAAAAAACAwQBBf/EACwRAAICAQIFAwMEAwAAAAAAAAABAhEDITEEEiIyQRNRcRRhsVKB8PEjM0L/2gAMAwEAAhEDEQA/AO4xEQBERAEREAREQBETXNuG7U6lNJXa1FYq+kau2s7tprZyldNbfZLFXJbmAnDnOM43RseYmp6joOKVL6C63T6hRvKH1F19F5H2LksYgg8sjBGczObA2qNVpqbt3cNiZZDxKOCVdM9+GDD3RYT9zIShLVbOCDg4OCDg+EwHSdrL7dNo63asajrLdRYhw66WrdDKp7i7ui57gWkOr2fVobtC1CCpLbxpLUUnDq9bFGOeZDKDnnxM42ccjaIiJIkIiIAiIgCIiAIiIAiIgCIiAIiIAiIgCIiAJrG1tSNFrl1NnDS30Lpbrfs0WpYzVO/gh33Xe5A4zzmzyw25oq7tPaljvXWyHfetzW4UcThvDA4jkRkGcZGWxa7U6W6OivfNyWFuFVVTrbbc59VK1UksTKuimgejR0JZwt3WssUY7NljtY68PAuR7pwvTo9NrPpmtpOWCurBbNzPAFgo7pkk25tT/wA5qffcD/CZ1nXkyriVep1zX4q11FzcK2ot0xc8AjmxLFye7O6RLPV6tdbrtNXSQ9WisOq1NqnKC3q2SmgMOBbtlyByCjxE5frdfrrkC2XOxB/tcqLWHEhGbHaUEkgEcJNsDpHr9CjJVbvISW3LVWwBiSWYHAOSTx4x6ysfURv7Hc4nID6TNpD/AAv+Sf8A7TZOg3Tu7VXNTqAgYqXqZFKZK+shGTk44/omWLLFui2OeEnSN7iIlpeIiIAiIgCIiAIiIAiIgCIiAIiIAnjOACScAcSTwAEsdrbaq0ybznifVQesx8vLznP9sdJbtQTk7qd1a8vf4mVyyKJTkyqHybVtbptVXkVDrW+9yQe/mfd8ZqG0+kupvyGsIQ8CidhceBxz98xjNIyZmlmbME805eSjdA7pabR1RrC7oGWO6M5wOBOTj2cpdmR2qCOOeXdzz3f/AKJRzFK3MMthbnaWPfuuFX2YXl75dVVnhhm5ZwTvDHv4yw19NLHL27hHLKpXYB5Erk/GepqKVHb1Csv3XcbpGMAsqMN8+3I48pbSZoSi1dl8lockY3WXgyniD5qf4T3TaooyvU5R1J3XU4ZSMqf4iYw7TUk9QrXOQBvBOrpQeAzwAk+h0xrTBO8xLOx7izHJxOPQrl0u0b3sj0naivAvUXL98YSz5cDN22H0w0ms7Ndm7Z/g2diz3D7Q9mZxJzIGfGOYIOQQcEEciD3GXQysuhxMlvqfR8TlPRH0otWVq1rF6+AXU83T8794flcx355jqldisAVIZWAIYEEEEZBBHMTSnZvjNSVoqiInSQiIgCIiAIiIAiIgCYjpF0hr0leT2rGyK68+sfvHwUeMuds7Wr0tL2vyXgF73Y8kHmf+s5Nrto2am1rLDlm7hyVe5F8hKMuXk0W5Rmy8ipbkms19l7s9jFmbme4DuAHcPKRBZVXXLlKJi1Z59N6stCspIl29MhdJw44luwlBkrCRNIsrZGwkBoX7q/qiTtI2M5ZEieQNJnMhcwgRPLayXDmQMJZEkiysM27oB6Qm0TLTeS2kY4B4k6Yk+svinivvHeDqtqy3dJrjI0Y5uOqPp+q1WUMpDKwDKykEMCMggjmMSucl9E3TTcYaK5uyxP0VyfVbmaPYea+eR3idamhOz0YSUlYiInSYiIgCIiAIiYfpZtf6LpbXBw5HV1/nG4A+4ZP6M43StnG0lbND6c7e+kak1qfqqCUGOTWcnb3eqPYfGYahJZU85kdKs8pycnbPL5nOVsvtPTmZCvTSnQ1Zmx6DZRYZxwxL4QsvjCzW7dNLK2qbLrtJukzDamuRnCiMomHtWWzy9vEsrJSzLIiYyFjJGMhdpwqKGMhcyp2kLtOo6kUuZEWnrNIzJInRHZIiskM8lqZNFucgggkEEEEHBBByCD3Gd+6BdKPp+kR2I66s9VeBw7YHr48GGD8R3TgzrNm9GO3vouvRGOKtVih/APn6pv1ju/pmaMcjThnyyO7xETQbxERAEREATm/pQ2jm2mkHgiG1h+UxwPgFP606RONdM9T1mv1J7lcVj9BQv7QZm4l1CjLxUqhXuYqmZHTPMZWZeUPPPMMGbLsy4CbpoNooE4nu5TnelvxMlXtDA5zXjyUa4TozW09SGJmA1TT23Wyxu1OZGc0yE5WW95ljZJ7rZau8ztmWbInlu8ncy3sM6VkTmQOZK0gczpJFJMjJnrGRkySJpAmeQTKSZIkemQPkHIOCDkEcwe4ybMosEsiySPo3o5tT6VpNNd321IzY7nxhx7mBEyU0b0Pa3f2eUJ/sL7UHkrYsHzczeZtTtHpwdxTERE6SEREA8M4Xta3e1Gob711x+NjTuhnBdV69n43/AHjMfFbIw8ZsihDLitpbrJUMwmFF7XbiSjUyzUyomLJ8xcvqpbtfI2MoizjkVu8hZpldbrKdNpdE30RdRdqr/oyBrepXeLsAWY5A7hJUvBXVr/RlPXaS6hLSdVbXTXU9Ntj3WWWVruKvVjJI454d2ZQhOeqReuFlJJ2jAl5ExmbO1aXrodNn6da20o1N19+taiire1VtCKXZOJY18OGefAYlr/S53tRX/Q9Zv09tVTUjWZZ+srtsDVndw43as9nJIbPIGWenkXj8HfpJe6MO5lu7TOHarcf9iVEBesz/AEjUV3MKd/I4FcOvHlx8jiqrVuzYOw614kNva0ZQ4Y4dcZXJUrxxxGOc6oT/AE/gkuFl7o1tmkTPNh6SDTNpdBfTQKPpKPYyAliOCdknvwSeM1hjEXaK5Q5HTKy8BpFmegydHKJgYMoBlQhA6l6E3+r1q+FlLfFHH8s6bOY+hUcNd7dN/wDLOnTbDtPQw9iEREmWiIiAeGcL2tVuajUL9264fCxp3Wca6aabq9fqR95xYP01DftJmTil0pmPi10pmGWSCRrKxMB55IrSstKFnpE4cZ4WlJaGMiZoImU2rsO7W6LQJSaxZXqbbR143qyE3+BUqwbmOBGCMyM9H+kQbeW/SLwoXcTs1iulLESnc6vBr3bXBU5zveybB0byaNLjut1A57v2HPOZ/db8r9cH9okVxE8fTE9zErgvhHN9P0R24gC/1F6hV1B09iiyhqxc9ygoyfZexiDzGcSw1vo825dbdY99W/eQbSupetXxwVSqoBugAADGBidONepycMu7k7oK8QOOMkNx7u6edXq8jtJjs57JB88drEl9Xk90WcqOT6zoFtBOF2pU33utSFtXayMjJYXSxiPtGtAAc73ulGj6A66wgVaoFy13aNl9aYXAbjjeDk2N2SB2Tn7WJ0bpaQ2gtJJO5qKmsHq7wTqju57weYI8fKWOl11z3bItyc6xmt1C5JCm7T2sQM8gBVUB+AeMuWefLf8ANrOUjXulGlajRbKqYgtXTajFeKkqyAkeWRNVLTcPSE3Z0P5q5vjYs06Sxaxv5/Jhzd7Pcz0GUz0SwpJAZWDIhKxOA676GKMafVP965E/VrB/nnRZp3op0m5s2tv8Wy6z3b24Pkgm4zbDtR6GNVFCIiTLBERAE5j6UNJu6mp8cLKt0+1GP8GWdOml+lDSb2nps767d0/hdT/FVlOdXBlHEK8bOarK1kYkizyzySQT1jKcylmkQeOZExlTNIWaSQN16KN9Rp/+JvH+hYZntVr66vWYA7pYL9pgPAe3h7ZrfRe4LpqmOcLqrM4BY/8Ahn5AcSeMtOkmtVm06nUhFtWy1rLETdpdbCtdKvg7vbVlxjJCkk8ONKx88j2sL/xo2dtq7ttVb1NW1xITeIByEZzkexfmOExnSPbmp0rcKDqK37KLUmo31JQ9t2VCoAYcs5x88VpdfS11bvU76mqxqdNqbAj77WVhzWzLgjtOQOA7LDGDkDY9LtZkNy6hq1au3q1dN5UdSgIPa5HO+CPye/nDjyu6LbOfavV2PhFDpaCbAt+dVZSVoKktY1m6q9Y9Y7QXHWAbowZVsLQ6mrXfR6PqLBu3W2GtNWiMxBDMAw3V3WKZyOPcJ0FdXokyR1K8CpKiocCT2SR3E54S60eprYZqAK72CU6sDI8cGTefTY5ynNenxONngnJGlyTjGSWGTju5TU5tfT7nof8Agqj8SZqc1Yu1GDL3s9gRPZYVFSyomUiZHo9oev1emq7rL6lP4d8Fv8uY3G+h9BdG9B1Gj0tWMGuipW/FuDe+eZkoETeemtBERAEREATC9MtH1uh1I71r6we2sh/5ZmpRbWGVlPEMCpHiCMGckrVHJK00cDEkEqup3GZc53WK5HEHBxn5TwTxmeJVHhMpYyoyhhOAjcyImSOJFJoG29HKmfShVbcb6ZlXAzut1BIOMjv85KegFdlbraU32K9qlXRN0EEdhmO6d4EjBwM8jxzT0PP1Ps1ifOrE2+ZpTlF6Hs4NcaNR03o4o3HF9jXHJ6jdL0ppk4lUVA5B3SSQT4zM7P2T1LW79xuVyrKjIB1XDdPayScjd5+GeZMysx20mZXVkcI4XGWVt05yAAURnLZxjGMcfHijKWR8smW1Rc3IigZCJvZ3TYd0HGMkDmcZHx4ZmLs2qyNltMLKFLb+ppWzcrAHAt1taDJOBuqzHiMZl+OkusZmxphu4YkWW9XY2MoOqUFjgkKSWCjBI4kTXtRo7btQV1ADsKSU7VtyafTpZvYZiFU3757DkbwHHju5Op48MVV2ctmt9Ox29J5aKj+aakRNw6cD62jy0mnHyaalYJPF2o87J3solQnglQlpACbp6JdB1m0Vbuoqtt/SIFY/fPwmmTq/oU0GK9XcR6z10qfJFLt++vwk8auRPErmjpsRE2HoCIiAIiIAlltvUmvTahxwKU2sPaEOPnL2YrpUM6HV/mLP3ZGWzIy0TOMaY7yj4SvE80eNxPPeU+0HI+RkjieVNUzy8kaZGZGwkhlDSspIXkUleQtJoG29Ehml/LV6c9454HdNr94/5zj5Gal0Mb6u3y1Oj+doE2CrRLa7MysjBgcgugxkkKe5iCOPMcRM2TuZ7HD/AOtFxqFuO71bAce1vMXBHDljGO/4yBtLqTukmslTz3eIGMHdOcqTk8RI9LoRYWybEK4UZdySuSe88/8AtPNNolt3stYuCF9ZhkcccjwPjIbF5kqqEXBON8KFLHBY8OPaPExq9Qors7Q4I59YfdMx2k0S2bxPWLhhjNli54e3n/1l5qaNyi0BmwKbOZBPqHmSMmca1Bz3p0316jw09A/ymag5mz+kGzGsYeFVI/yCarmeliXSjzJrrZUJUJSJWJYVidO9B+1iTrdOTwU13oPDIKP+6k5fY2BNy9BVhO0dV4fRW/8Afr/7y3EtbL8K6rO6RETUbRERAEREAS02vTv6e9ee9VYvvKGXc8M49Tj1PnOjeTUWp3MBan4k4EfqmZokEA+Mt+mmympvYoO3RaQPMA9n4riNLerKpX1HGV8j3qfZPLmvJ5eT3/ZlbCRNJmkLSopIXkLyZ5A8kgZnZXXnQ7R+j73Xqunsq3AC+8lhbsjvOFPCY3ZPSfaddfbLI7MzP1g0VJJ3iMmuytTvYA7+PA8Jsno/QN9KUjKlagQeRHbBBmynZ5UncUhMdkLqb0Hfw3c7uMyHqxg2pRs9XArxo0HSdN9Yu+ECkb+W7GmPaIUsci8Dl4cM8OeZOvTfWKWAUcTvN/V0bixIyM6nGMqfcOQm33aIDAZWAzgM11D8Mg5+sBJ4ftPlIK9FVvYIx3Z39Flc4zyXPePjJerif/BfTNN03TnWFSQQrMwL7qaVQWZQ2V620kDBHHHwPCWW0OkG2r7Erqa1kt7DCuvT2DBbdO89aYUEHvI4cZvRp1J3TXpiAcY/rqBfV4jNS+PDPHvPHkcho9nuWZr0TGQyAajUXkNk8SHwo4bvLzh5oLaCOUzmvpEf/aF48BSP9JZrizOdPmztHU+RqH+ikwSzRj7F8GHJ3MlWViUKJ5Y+JIroj1FnyBJ903z/APn/AE5Op1dn/ohfjYD/ACH4TmetuJ7I5tjPs7hO2egjZZTS6m4js22JSn5S0hizewva4/RmnGqNWKNHUIiJcaBERAEREAREQDnfpG2Xu2pbjsXL1b/jUcD7Sv7k5zunTOQeNLneOPsE/bHl4zve29lJqqHqbhvDKt9xxxVvj8szj2u0Jrd6blKshIPfun7w8QRx8xMOaPLK/DMGePLK/DLc5HPvHAjiCPEGRvPBQ2mG66myhu0pTiUyfWr8V8VPEeR4Q5GAysHQ8mXl7D4HyMzONbGWUa1WxC8t3k7NIXnERGn1ttRJrsasnmUYrn245zIVdMtan98W/GiN8yMzEvILJPlT3RYpSWzNifp/qvtCpvxVZ/jIj09uH9zps+PUcf3prDmQOZJYYexass/c2qz0jazGFNaDu3aV4fHMxWs6b7Qf/eXUfkbtf7oBmDZpGZNYoLwTU5PyTW3u7FnYuzHJZmLMT5k8TPVkSyQGTOMkL4EtNTf3n3CVW2+RJPJRxJlNuznUB7eyv2Uz238gO4eZnUktycI2W+h0lltiKg37bXWupe8sx3R8zifVXRzYqaPSafTpxFNaoT95ubv72JPvnKvQr0Payw6+5cIm9XpVxgFuKvaPJRlR5lvCdnmmK8mqK8iIiTJiIiAIiIAiIgCa90r6KJrE3lwl6DsP3MPuN5eB7vjNhiRlFSVMjKKkqZw7UrZQzVWoQQe1W3DBxzHu7xz85itRs8536XKt3jgc+TLyYTuG3ujVGsTFgw4HYtXg6e/vHkZyzpD0T1OiJLDfqz2b0B3fLe+6fb8TMM8Useq1Rgnilj1Wxq300rwtTcP+IgLVn2jmslByMqQ6/eUhh8pdHUg+sA3nyPxkSaWoNvJhW9mD8RK7TKul76FqzSCxpl2XPNQfMYMt7NFWe4j4ySo6sd7NGHcy3czMpslCBliDjiOeD4Z74/oSr77fslhP02v7NfYykDPnNiGx6R3E+0mSfVV/dX4Rzo7aXkwdGgsbkuPM8Je17GH229y8PmZXqduIPV7R+AmH1e0LLOBPA8AoyB7POOp/Y6rexk319FIIrUO/lyH4m5n2TMdB+gt+1rustLLpUYC231esx/cVeHmRyHniZXoP6ILtQVt1ganT81pPYvuHdvDnWp8+17Oc7Vo9HXSiV1otdaAKiKN1VA7gJdjxU7ZqxwpFWl0qVIiVqErRVREUYVVAwFA8MSWImguEREAREQBERAEREAREQBKXQEEEZBGCCMgjwMqiAaVt70Y6e7LUH6O547oG9Sx/DzX3cPKaHtboLr9PneoNij+8pzavtwO0PeJ3GJTLDGX2KJ4Iy+x81ai018yV4gEccgnxHdPDrbB9oz6L1uydPf8A2tNdv5ytH/aJhb/Rxst+elC/gstr+StiV+gUvhn4Zwmza1gyMjIJB4DgRzEt32xb97HuE7ifRHsjJPUPk8/6xdx/zS4o9F+yE/3NW/HZdZ8mYidWELhmfPdu0LDzc8e7OJktmdDdparBq0lrA8ndeqT279mAfdPo3QbA0mn/ALHTU1eddNaH4gZl/JrEkXRwpHGNieg/UkhtTqEpBBBSpeufBGCN5gFU+fGdC6Oej3Z2gIaqnetH9/cettHmpPBf0QJssSxRSLVFIRESRIREQBERAEREAREQBERAEREAREQBERAEREAREQBERAEREAREQBERAEREAREQD//Z"/>
          <p:cNvSpPr>
            <a:spLocks noChangeAspect="1" noChangeArrowheads="1"/>
          </p:cNvSpPr>
          <p:nvPr/>
        </p:nvSpPr>
        <p:spPr bwMode="auto">
          <a:xfrm>
            <a:off x="63500" y="-1131888"/>
            <a:ext cx="1952625" cy="234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4" name="Picture 6" descr="http://www.jaktridit.cz/uploads/images/Gallery/fotogalerie/sklo/kontejnery/Kontejner-na-sklo---kopu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3487"/>
            <a:ext cx="2554109" cy="3055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ělený kontejner na skl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870" y="3240592"/>
            <a:ext cx="187220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99592" y="3480790"/>
            <a:ext cx="71263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bílý kontejner                        zelený kontejner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    - bílé sklo                                  - barevné sklo  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55776" y="6048904"/>
            <a:ext cx="4338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d</a:t>
            </a:r>
            <a:r>
              <a:rPr lang="cs-CZ" sz="2800" b="1" dirty="0" smtClean="0">
                <a:solidFill>
                  <a:srgbClr val="FF0000"/>
                </a:solidFill>
              </a:rPr>
              <a:t>ělený kontejner na sklo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571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t0.gstatic.com/images?q=tbn:ANd9GcT9-5HeRpGjTWVArsEK99k76gduPtNT0z6RmRicIGbX5PrtYAR-b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834" y="656987"/>
            <a:ext cx="4316181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312987" y="4653136"/>
            <a:ext cx="6442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                                      </a:t>
            </a:r>
            <a:r>
              <a:rPr lang="cs-CZ" sz="2800" b="1" dirty="0" smtClean="0">
                <a:solidFill>
                  <a:srgbClr val="FF0000"/>
                </a:solidFill>
              </a:rPr>
              <a:t>vanový kontejner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www.sompo.cz/tech/popelnice120-240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226695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328498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č</a:t>
            </a:r>
            <a:r>
              <a:rPr lang="cs-CZ" sz="2800" b="1" dirty="0" smtClean="0">
                <a:solidFill>
                  <a:srgbClr val="FF0000"/>
                </a:solidFill>
              </a:rPr>
              <a:t>erná popelnice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4005064"/>
            <a:ext cx="3229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- komunální odpad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427984" y="5517232"/>
            <a:ext cx="342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- ve sběrných dvorech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3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916832"/>
            <a:ext cx="5944256" cy="144655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8800" b="1" dirty="0" smtClean="0"/>
              <a:t>Umíš  třídit?</a:t>
            </a:r>
            <a:endParaRPr lang="cs-CZ" sz="8800" b="1" dirty="0"/>
          </a:p>
        </p:txBody>
      </p:sp>
    </p:spTree>
    <p:extLst>
      <p:ext uri="{BB962C8B-B14F-4D97-AF65-F5344CB8AC3E}">
        <p14:creationId xmlns:p14="http://schemas.microsoft.com/office/powerpoint/2010/main" val="411817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0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     Kam se dává papírový odpad?</a:t>
            </a:r>
          </a:p>
          <a:p>
            <a:r>
              <a:rPr lang="cs-CZ" sz="3600" b="1" dirty="0" smtClean="0"/>
              <a:t>Jakou barvu má kontejner na papír? </a:t>
            </a:r>
            <a:endParaRPr lang="cs-CZ" sz="3600" b="1" dirty="0"/>
          </a:p>
        </p:txBody>
      </p:sp>
      <p:pic>
        <p:nvPicPr>
          <p:cNvPr id="3076" name="Picture 4" descr="Kontejner na papír spodní výsy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16832"/>
            <a:ext cx="2950840" cy="4426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502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29237"/>
            <a:ext cx="4536504" cy="5328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332656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Co patří do kontejneru na papír – nakreslete šipku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Co nepatří do kontejneru na papír - přeškrtněte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2060848"/>
            <a:ext cx="18555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m</a:t>
            </a:r>
            <a:r>
              <a:rPr lang="cs-CZ" sz="2400" b="1" dirty="0" smtClean="0"/>
              <a:t>astný papír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3429000"/>
            <a:ext cx="1040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noviny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4797152"/>
            <a:ext cx="10242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karton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5877272"/>
            <a:ext cx="19065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p</a:t>
            </a:r>
            <a:r>
              <a:rPr lang="cs-CZ" sz="2400" b="1" dirty="0" smtClean="0"/>
              <a:t>oužité pleny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2160" y="2291680"/>
            <a:ext cx="1856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m</a:t>
            </a:r>
            <a:r>
              <a:rPr lang="cs-CZ" sz="2400" b="1" dirty="0" smtClean="0"/>
              <a:t>okré letáky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72200" y="3429000"/>
            <a:ext cx="1257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časopisy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16216" y="4581128"/>
            <a:ext cx="18724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áček od čaje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516216" y="5733256"/>
            <a:ext cx="2232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k</a:t>
            </a:r>
            <a:r>
              <a:rPr lang="cs-CZ" sz="2400" b="1" dirty="0" smtClean="0"/>
              <a:t>rabička od čaje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76854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553" y="1515605"/>
            <a:ext cx="4536504" cy="5328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332656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Co patří do kontejneru na papír – nakreslete šipku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Co nepatří do kontejneru na papír - přeškrtněte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2060848"/>
            <a:ext cx="18555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m</a:t>
            </a:r>
            <a:r>
              <a:rPr lang="cs-CZ" sz="2400" b="1" dirty="0" smtClean="0"/>
              <a:t>astný papír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3429000"/>
            <a:ext cx="1040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noviny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4797152"/>
            <a:ext cx="10242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karton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5877272"/>
            <a:ext cx="19065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p</a:t>
            </a:r>
            <a:r>
              <a:rPr lang="cs-CZ" sz="2400" b="1" dirty="0" smtClean="0"/>
              <a:t>oužité pleny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2160" y="2291680"/>
            <a:ext cx="2407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     mokré letáky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72200" y="3429000"/>
            <a:ext cx="20841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         časopisy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16216" y="4624304"/>
            <a:ext cx="2286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   sáček od čaje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516216" y="5733256"/>
            <a:ext cx="25079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 krabička od čaje</a:t>
            </a:r>
            <a:endParaRPr lang="cs-CZ" sz="2400" b="1" dirty="0"/>
          </a:p>
        </p:txBody>
      </p:sp>
      <p:cxnSp>
        <p:nvCxnSpPr>
          <p:cNvPr id="12" name="Přímá spojnice se šipkou 11"/>
          <p:cNvCxnSpPr>
            <a:stCxn id="5" idx="3"/>
          </p:cNvCxnSpPr>
          <p:nvPr/>
        </p:nvCxnSpPr>
        <p:spPr>
          <a:xfrm flipV="1">
            <a:off x="1364128" y="3659832"/>
            <a:ext cx="1132924" cy="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6" idx="3"/>
          </p:cNvCxnSpPr>
          <p:nvPr/>
        </p:nvCxnSpPr>
        <p:spPr>
          <a:xfrm>
            <a:off x="1491799" y="5042793"/>
            <a:ext cx="914400" cy="9144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 flipV="1">
            <a:off x="6228184" y="5499993"/>
            <a:ext cx="576064" cy="37727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6228184" y="3659833"/>
            <a:ext cx="792088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539552" y="2060848"/>
            <a:ext cx="711762" cy="4616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539552" y="5877272"/>
            <a:ext cx="824582" cy="5760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7020272" y="2291680"/>
            <a:ext cx="749909" cy="4616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1" name="Přímá spojnice 5120"/>
          <p:cNvCxnSpPr/>
          <p:nvPr/>
        </p:nvCxnSpPr>
        <p:spPr>
          <a:xfrm>
            <a:off x="7395226" y="4624304"/>
            <a:ext cx="1024388" cy="63451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645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188640"/>
            <a:ext cx="8568952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Co nepatří do modrého kontejneru na papír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1124744"/>
            <a:ext cx="7632848" cy="39703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kopírovací papír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v</a:t>
            </a:r>
            <a:r>
              <a:rPr lang="cs-CZ" sz="2800" b="1" dirty="0" smtClean="0">
                <a:solidFill>
                  <a:srgbClr val="FF0000"/>
                </a:solidFill>
              </a:rPr>
              <a:t>oskový papír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n</a:t>
            </a:r>
            <a:r>
              <a:rPr lang="cs-CZ" sz="2800" b="1" dirty="0" smtClean="0">
                <a:solidFill>
                  <a:srgbClr val="FF0000"/>
                </a:solidFill>
              </a:rPr>
              <a:t>ápojové kartony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z</a:t>
            </a:r>
            <a:r>
              <a:rPr lang="cs-CZ" sz="2800" b="1" dirty="0" smtClean="0">
                <a:solidFill>
                  <a:srgbClr val="FF0000"/>
                </a:solidFill>
              </a:rPr>
              <a:t>nečištěné papíry od oleje, potravin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okrý papír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h</a:t>
            </a:r>
            <a:r>
              <a:rPr lang="cs-CZ" sz="2800" b="1" dirty="0" smtClean="0">
                <a:solidFill>
                  <a:srgbClr val="FF0000"/>
                </a:solidFill>
              </a:rPr>
              <a:t>ygienicky závadné papíry – kapesníky, pleny</a:t>
            </a: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621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ělený kontejner na sk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659" y="41624"/>
            <a:ext cx="5102565" cy="673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260648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d</a:t>
            </a:r>
            <a:r>
              <a:rPr lang="cs-CZ" sz="3600" b="1" dirty="0" smtClean="0"/>
              <a:t>ělený zvonovitý kontejner na sklo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- přeškrtni, co do kontejneru nepatří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988840"/>
            <a:ext cx="14828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porcelán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3717032"/>
            <a:ext cx="14651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autosklo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6237312"/>
            <a:ext cx="14372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květináč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732240" y="2250450"/>
            <a:ext cx="12337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zářivka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88224" y="3407900"/>
            <a:ext cx="2016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 sklo od</a:t>
            </a:r>
          </a:p>
          <a:p>
            <a:r>
              <a:rPr lang="cs-CZ" sz="2800" b="1" dirty="0" smtClean="0"/>
              <a:t>  chemikálií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88224" y="5085184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   zrcadlo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9512" y="4941168"/>
            <a:ext cx="145892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l</a:t>
            </a:r>
            <a:r>
              <a:rPr lang="cs-CZ" sz="2800" b="1" dirty="0" smtClean="0"/>
              <a:t>ahev od</a:t>
            </a:r>
          </a:p>
          <a:p>
            <a:r>
              <a:rPr lang="cs-CZ" sz="2800" b="1" dirty="0" smtClean="0"/>
              <a:t>vína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31840" y="6237312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drátosklo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04248" y="6237312"/>
            <a:ext cx="1547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sklenička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57997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ělený kontejner na sk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659" y="41624"/>
            <a:ext cx="5102565" cy="673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588224" y="340790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 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88224" y="5085184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   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9512" y="4941168"/>
            <a:ext cx="145892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l</a:t>
            </a:r>
            <a:r>
              <a:rPr lang="cs-CZ" sz="2800" b="1" dirty="0" smtClean="0"/>
              <a:t>ahev od</a:t>
            </a:r>
          </a:p>
          <a:p>
            <a:r>
              <a:rPr lang="cs-CZ" sz="2800" b="1" dirty="0" smtClean="0"/>
              <a:t>vína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04248" y="6237312"/>
            <a:ext cx="1547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sklenička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260648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Kontrola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07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hQSEBQUEhQWFRQUFxcWFxcUFxUXFhQUGBQYFBQUFRUYHyYeFxojGRUUHy8gJCgpLCwsFR4xNTAqNSYrLCkBCQoKDgwOGg8PGS0lHSQpLiwsKSwsKSwpLCwpLCwsKSwsKSwtLCksKSwpKSwpKSksLCwsLSwsLCwsKSwsLC0pLP/AABEIAOEA4QMBIgACEQEDEQH/xAAcAAABBQEBAQAAAAAAAAAAAAACAAEDBAUGBwj/xABIEAABAwEEBgYGBwYFAwUAAAABAAIRAwQSITEFQVFhcYEGEyKRobEUMlLB0fAHI0JDcuHxFVOCkqKyFjNi0uI0g8IXY3OTs//EABoBAAIDAQEAAAAAAAAAAAAAAAABAgMEBQb/xAA0EQACAQIEBAMFCAMBAAAAAAAAAQIDEQQSITEFE0FRIjKhM2GBkbEUFUJSccHR8ENi4SP/2gAMAwEAAhEDEQA/AO103oOjbGFlVvaGU+s3eDsXjvSno4+x1SHCWEdl2oide9euWvSRLQ+67rG5XTI8cYXNdMdKekNbQfSAa/DrDgQ7cFbNKSK4to8wsrpIw+cVayiBjn5rZZ0Iqt9R/gRzW/oD6PKj3h9qqHqwMGNwL+J1BYqk401eTNCu3ocXZ6D6pLWMc50wA1pJMzqCu2D6MNIOx6oUwddRzWzyBJHcvWLbZHUqBbYmNpkkTdAvXYxInN2WcrjrRoa11HdqnVedr3NI53nYdyop1+Ym4tJe8JLo0c2/6KrYPt0JjH61oM7FrdG/oprNqXrTcdTGN2m8G8TtOoLbsnQis71+qYN/bP8AK2Af5l0ug9AU7NPViXOwc8xxgNGAHjvVGIxUYxy5rv3EoQu72F+z302BlGmGtGy7AVV9nrYy13LzwXRtaNePH4KTDYFx5UY1NZSZoUmuhxdOqQXBwcAMMZBJ2BSDrXeqwncBgBvOtdeXjYhfao3lUvDUo6uRLO30OP0jZrRcc5tNxOMNbwXI/wCHrS14e+jUwMmGk78hK9cAn1jyGA/NSta3YFvw1TlRaj16vcpnHM9TxSsHteQ5rm54OBB8VFRbUqk9Ux74zutJAxjMb17ZUYwnFoPESnD2gYAADUBAHJdStxOMopJWsZaeGcW9dzxWpoO0ZmhV5Mce+MlF+w692eoqxj927ZJ1L2rrL2WA2xieCkaxv6rJHiEpbIu5J8/3Xg3SLu52B7ii6t0THML3i1WGk8fWMa+Pba10cJXL9IrVQsxb1dnoiRPWOYLoxiA1rZce7NaoYpzdktSt07HmbbK6MA4jdJ4I7Ox7XA3TzByOtdZX6bVRg2rA2MpNYP6pPgmo9JLTHatAdJwAbJ4QG4n+FE606e6/f6XJKlm2ZzmmtHEPL4P1jQMQc1UsdhIweDB2A5bl6r0ZrWp5cbTApx2Q8AVCdsAC6In1sdy17ZbWMGMc1TUx3Ld2Lkt6XPFH2NgfIvHjuyRdaQZnDYvS7Vp0HAMYR/qaD4LGq6Ns1Z0upXDtpEtHNmXdCrjxWEnroSeGmtjjTVJ2DiqlV7l2lTonQPq3uMlRf4Rp7T4rqxlJ2kmZnGWzON9IO5Ou0/wjQ/1d6St5lXuQ5K7HN6O6UVaeF8xx9y3v291wF8tMYgkCQdq4DrF6R9HOgHlnWVmgUziwEdp+/c3zSrV40YZpF0YZnY6Xo/YXOaH1Mji0HMjady3pTJ5XksRiZV55nt2N0YqKsPKcOQyqtfSjGGDmNizOoo7smlcukE64UjKcawsr9uM3qzZbcKk3ZgJRqQuDTLrsNaC+gvJBysdS4iSUqdMazinNoHshLrx7PirctO98y9RXfYLDb4IHPQl6a8q5VOiCw5KG4Tqw80JrgZkBIVxtCqzJ7skS9WdiYhCKm9IlTzx6CHcVHVpBwggEHUQCO4oklHO73Cxnu0BQJk0mH+EKzZ7Eyn6jGt/C0N8lOmc6ApTxFRrWTEooitNoDGklcnbraXuk8grumbdeN0ZDzWQVmzOTLkrAlHRwngUwCMDsu4e/8kDOHfpO2tq1G0W1CwPMXQSInDFdvoN9Q2en109ZBLpz9YxO+IVWz0bsxktSlUkZL1OCxqqPl2tZafuYalLLqSzuSVD0Jmzxd8Uyv+30u5HlSPOujjGOtNPrIug3iDk6BIaeJXotT6QqTHFrqrQRhF12G7AQuKo9DHEj61urIE9yvV/o5aTIrmdZczM8nLNxGNFzTrTa00SJ0s1vCjpf/Uqj++Z/K74I2/SRR/fU+53wXHu+jZ2qu3m1yA/RtU1VafO+PcubysC/8r/vwLb1Pynbt+kWj++pd6i/xZZiZv0ST/r/AOS4h30c19T6R/id72pmfR/aAfsHg9vvT+y4OX+X1QZ6i/Cd0Oktm9ql/Of9ytU+m1FoAD6IH42j3rz93Qy0j7AP8dL4qpauh1qP3TjwLD5FSWAwvSt6oTqT6xPUWdN6R+3SP/cb8VOzpaw62Hg8fFeOO6IWofcP7pQHotaR9xU/kd8FL7uovat9BZ3+U9sHSZuzxRjpG32SvC3aCrj7qoP4HfBAbDVb9moOTgj7ri9qv0/kOZ/qe9DpAzYUTdPU945LwG/Wbk+oP4nD3om6UtDcq1Qfxu+KHwmXSovkLmrse01Htc4k1M9rT8UwpjVVH9Q9y8isun7TP+c882nzWgzpBav3jjxYw+5UvgtXpJepP7Qj1zRz2MMuqAnUBMDfitH0+mftBeJVuldqY2bw50wom9PbSMxTP8J9xS+6cRFW0Fzos90Fpb7Q70QqA6wvD2fSLWGdNh4Fw95Vmn9JTtdHuefe1QfDcSvwr5j5ke57UHrM0xpC42BmfmV53o36QeseG3Ht/iBHuXRjTjX4w2drsxyJhZKtCpT0mrFsdVdEb3SUKJzr2IjHZlySZSJyBPAKlImMEX2TxClFjdrhvEgeGaGs0NEAzrwn3osFytCmsxzQ03wZgGNuXNWbLaTVEyLg1AACeAW/AxfOjYqq+UhvHYe8JK91aS9B93UTNzWeYaLqVWVGO7RuuBiTjByXY09OPIkgjdKutso2BR17BeiMEsfhFXjmSvJDoVFF2exXGnjMQfBG3T4yIPcFDaLBdI1qM2XFecqUYQk4yWpvi1JXReGm2/LUQ0yzXHcVR9FCB9kVXLpkrI1f2rT3d7k/7Qp7v5llehpnWRLlQ7hY2PS2fLh8EYtDdp7wsFljT+hpcmHcLHQNrja755oxWHtO+ea5r0Yzmj6l2095SdFdwynRF4P2u8KMsYfYPFo+CwHtf7R7ykDU1OPenyX0kLKbpsdI5sonjTb/ALUB0RQP3VH+RnwWN1lT2imFrqg+t5KSp1FtP1YsiNV/R+znOjS8veoHdFLKfuGcnOHk5U/Tqu3wCX7SqDZ3KS562m/mxctdiyehNlP3Pc9/xUL+gNl9ioODz7wULdLVNg8UQ0y+fVHeVLPiltN/MXKXYen0Uo0cWNeCfaM+4LPq0BegDI7PetehpQ1HAFsTvlVjRlx4+9ONSpduo7snDw6BWC2GnAdlmCcuCHSfTilTN0vcTsYPjARWmzati8x0i8ur1DnBfyAJ8AAtuCwtPEyblsZ608q0O9s3S7rcWsIaDBLjjqxgcVvNdInavOej9ua2i4H1hJg64A1r0CxVL1NhiLzWujXiAfeoYzCqk/CrIcZppdyeo2WkbQrGjad1sY9yVlHa4K7fW7h2F2qt/AorVPwg3ikj6zcku4ZiqAnFMJoRAJiK1rpZKnbqhZRqvbF5tN7myJEtYSMOS0KzcFBUpBzXNOTmvB4FhBXlMb4cZr3R0KXszGForNZeNT1qUg1aVJrS40WVusYW4lrQXB07k9oq2hhdiDdZUeA+zXHO6p5a7KpAbdBeDOIyBVjS3Q6zEhzqbzgxnZe4G6GilTAGsyGN5rOHRrR5EttFRocLv+bGGRaZbtERu3LuZsPJeT0MvjXUPSumalM2h7OpNOg97CHNqNeHh7RTZAfiXBxIdl9W7BYLfpFdroMPBzx8V0Fr6I2f0e711U03v61zxceXm7cBc6MQ0F2XtOJ3ZdL6PqD6jqbbQ8ObGDmMMg5EXXbIMbwoOGFlrl9B5qi6nWXQYIyIBHAgH3pdWpKVK6xgzhjBxhoHuRQvKVXabS7nQi9CHqkurU11K6q8w7kBpJupVi6ldTzMdypWutiTiZgAOcYGBMNBMb1XNanOLwPxXm/3AK1VpEmoA5zTdodpgJcB11W9EY5Sgs9VwBHXEvLajWyakGo531RhzYBAMfFb4UouN76/33GWVaSdiEWmkfvKf/2M+Ke413qlp/C5p8iitFuqFz7r6Imboc+bsU3gNdMCS+4cMsZwUlGgX1WteKL6br47LaRJAu3CdYJBccMsFLkpK9/X/gueyNtmjMKOpQxVqxEmmwkyboknMwIk78EbqaySk4yaNUZXVzPp4OBAyK0hX2BAKClDFCckxM47pL0nqUq5psAgAEmMSTiuP64STBl0zideeS0+lzptlT+Ef0BY8L2OCpQhSi4rVpXObVk3Jmtoeu1rxeutYZmcjhiDMzqXotgtLHiabg4AAS0ggRMCBlrXnGidAPruutdHESu66PaBNma8OeHlxGIBGAmM+JWHiPLb83i7E6V+2huUA7MEcxh3jFSm1kes08RiPDFC1hAyHf8Akhq03O1lv4XOHkupQp5KaiUyd3cP9oM9pvekqX7PqfvX97kldYiXynDVFed7I/m/4o2F51D+Y/7UAEWSIUFMeR8irGOsDkTHkoaQxHFee4tBRnCaWrf8GvDt2aK+n68Mwxu9W5wa4X460OAazNxIY7KSIyOqCwdHaNVkuLr4c6+A71XlxdkRgcQeaj0jRtL8KNVjWuEOvEghpp3RgAcWnGQQTwWlomkWPquc5t15F0NyGBLsNWJy3LXdQprK7Mha71CraLAoikxwhuqo3rA7G9D2yJx2EKnYrBUdUaHNbSZRLCy6Q5pLbwIpF3aDC10dqSNURK2KllDiXT3AHf3qKm9gAdgMcHHD7V0ZZdoxBx3JRdTI0kDtcrkYDgPgmhG/Vz/ucFK21ECIGV3lMzxXm6kY82Sk7GxN2ViANTQrrbYCD9mc4EyIyGxD1rTPY1Rht2+PgpOhTaWWYZn2KiUKa0FpPZBbtB2yooWaayu17kkKwj65/wD8dP8AvrLRWFXrVWVJpNvdmnfGE3b9YS0HDMtnHKYWp6YRU6stJN28C1pukAwe0TEgka5xGC0zptpSXZeiMknqwNKWcupOuQHdkg3WnJwJEOwykc1UdbAy10aQpNmrecXQA5jWtJglsgmYGeR78rSuk6jK31ZmnF9wfVd6sh18PEhjRdIgbMdiv6K0q6ramNfTuEUbwvA3zec2YJ9ZgutN4a3AbY1xoSjC71Vm/fsV31H0ePqmfhCsNChsH+Uz8IU7Fz63tJfqbYeVDXU5GCKEiFSiR5h0n0dUNqquuG6TIOqLo+CxKYkwF6zpCxBwMjMQuHboQekBlIerMl0kYROG6QOJXq8FjlOnla2RjqUdb3Oi6IaOuXnnZhx+SV0bGyQo7NZxTpNbzPu+d6noNzPJYKDeJxWZ9/oSl4Y2RMW70xG8JEoCF6gxhQUlHO7wSTAsApXkk0SkAWe1QU/WH4h5qYAqHJ3MLicYXgg/eacPuydjGNY0uwwAneYCrs0hQvhocS4iQIeZjA4R7lHTtZrFrKTXG48te6BDYa4GRIMSRv2A5oLDVfUL3Hs1WVXMaRecGikbonaDLxqndAIlGn4byBvWyLFtZUvB1J7QYb2SCC4DOTiDhqLcPKShXeQ9txoZ2ovyD2xMAtc68BJE9nVAVh7GgC9BOAk5k5DHaSoTXuNc4tLKbWX7xJAm8Q5ojDAdrPI7iRdTdZwtFaIi1G+pXo0i1jQ55e4XrzzEudfdLsN6dEXggETBkicDBN4SDlmmheVxXtpXNsPKhJw4hMks6bRMcmUydJIAKbJe8e1RjKc3vGWv1lmVKdoZdJaatwNaXUnG9ebALrrhNMkZjtNOuM1q0CBWF6AHMLROsh4cQN8GY3HYrli0c2kHBl665xdBJIBOcTiATjC6UKuSK0vov7cxzXiOQqWx9au4mhToy2659Utb2CTN6HEPJnIQd4mVo6VZ6MaL6UOqGq1ri8C/Vvtc3tVfs4gQ3ASABktGva6Tj9bSd2cQX05AIMAh0YZZqs+lRqvb9dW9ZrgwlxYSD7NRp88Ny1Krdq6sl03TK7BWEfVt5jucR7lZAVex+oOL/wD9XhWAuTX9pL9TbDyoYlRuesTplpJ1GzywkOc4NkZxiTHcuEHSGqMnHvK6GE4bPEQzp2K51lB2PRNMabZQaHPntGBdgmYmcSFlaF0rQq2h1wkF10NDgRIAJcdkydv2VyVuttSvSbeJcQ4nHUIjMqbo1QLLQxxOvVw2rqxwCpYecW9f42KHVzSR6LbNIDrmU9b7xG4NH69ytNq3RiDGs5gcfDFUDYL1obVn1WFoG8k49xK0ZxVHDoxVSNu2o6l8rJA4ESDhuySLQq3ozZlvYOeGR4hALcW4VGkD2hi3nsXojKW+aSh9LZ7Te8JIAsNEjNGQFSsVpBYNWA/MKxgc/nggAnP3KJxxRCmheFx+Lr/wT96NGH8xILGCSbjDicS1t6Lx1xKOw2IUpDGBgJJ7MkSdcaln1OkdNlR9M3paSDAacTD8BevRDhqSb0hs83b110EhpZVaYmAcGxmPBVxhUy7OxJtXNG30OsaWuaS1wh10xPw4p6lnvhofi1pm66MdcHaJgxuHOs3TVA/fMHGoWwI2OO1WaGkGH1ajXYTg9h17lLNOKtqKyYFbM/iPk0+9RqW0HE/i/wDBiiXncX7Vmun5RJJJLKTEkknQARulha4AyZhzQ9vNpzVf9nUtVOiODXMPe3kpklbCtOCsmVyppu5A+xwOwMccBabQ0bo8dSaz0KhIDjVaDmW2hr4wzhzSc8MDOtTpirlipWs/3IclBPotZDWiGgAD9TmmCZOFlk7u7LUrKxyX0g/5DPxj+1y89Xq3SPRIrsDTIgzhtgj3rFo9AqRGLqnIt/2r0vD8bSo0FGb1uZqtKUpXRzVk0XVqUwaTQYkHECMARE8Vp9HdAV+uJqNLQBmYidghdfo3Q7KDLjJjOSZJKv06cJVuJOeaMVowjRSs3uNZaRA7RBO5WCxMEd5HC9arfuFX8pGWpki4lDc5r0JkA9GZ7De5qSe6EkAUtE1DdI2d+1abXblnWNobVqN2GQOeHgVptbtHvQwQg6ENQypCQo3ulcziivhn8C+h5zlukfQSraK7q1N7IeG9l14EEMDcwDsWF/gq10ibopk5etTO/AVAF6ULR2YI+eCYV/ntDycVio8RSilmRZKjqedUNEWwOAfSN3HFkY7JFKZGvJSW+wVYkiq27/7b3SMP3hxjlj3r0Ko4EZ58MOF5pUVma5pwfAJnKmd2qFrjxFPsVuiYfQtpFlMgj66pF5tyRdZjd1Yzkt1WrY6QMZxVVebx0s9Zy7mymrRsJKUkliLB5SlCkEWAJKU0pSiwDpkpTIAQRBAEYQIje2UwYjJTSrUwGhOEpSCuiyISY+SUoHWRusu2+s4d2OC7vCl4pP3GWvsiS8myURsbNh5l3xTejsAyHPHzXeMod5JR9Qz2G9wSQBVt1mDKrSxzu1IJOJz9o6/grgsLcy9/MiPKIUOnmEU2kanDyPwCtWZ95sxnG3dyQwBZYae/HeeO3ei6hrR2Z34k+anA3ZIKpz4z3hYcer4ef6FtLzoiSTSnXiTojp0ydIY6SSSBDJSkkgBpTSkUkxiBTyhhJMApTSmSSAIIkARFIQJTEpEppVgDhPKCUpVkSIcputJ+G5Rvqgc0BOv55hei4StJP9DJX6FmcE0qIO+fnNE184/P5rtmYKUkr/BJABaZpTQdug9x/VR6Mf8AVA6sonKP0U9qZeY5u0Ec4wWToSv2CNh27QjoBuh6r13YT84JmVUi4HgVRWhnpyj3ROLs0ysLQNqMVQs60vY2C6QCfZPKQMRzQV3BrS4uIAknMea8e8LNbxfyOgqkX1NYVEQcud0c+tUlwIazNt6CT3FXrtYewecK18NrWukHNh3NWU8rLFqqDOmeRBSdpkNi+C2faBErPLB1o7xZLMnszUTSqLNLMOtSstjTrVDpyW6GWElH142pdaNqjZgSJk19K8iwx0kpTIEEE5KEJOSAYlClKYlSARKG8he+M1m2nSeMNz+clrw+HnWlaCK5zUVdl+qwyHRgQQDtg4whZWxVak26NZJz4/BP1i9dh6KowUUYJyzO5aNVLrPnfvVMVdiRrSryBbv7vJJVet3BJAzZcyNa5+ydiu4HaRwl2C6Co/Bc/aakWnZfiJjZHmFIRsDzTuIAk4QJJOoa0DXaz3D54rE6W6SuUw0faxP4Rj5x3KIzH050qu1TAa9o9UEOa6MCSXNIOeSitVUVmdY5sGcrzzqBHrEycVytpqEne4+eQXWaLLZpsd9qpltutDu7s+Kk+xE6nR1lZSYA0YkCTrdxPMqwavz8VXNT5/RV6loEKBMvPtEblk6bp069MsqZZgjNpykBQV7YdRVGvayUXCxzNSwVGPIY4xqOLfBbuibUWNh8vJ1uJw2BuxRPqKMuUJJPdElddTdZbhtI4E+9TN0gcIfyMYLn7NaLrsf7Q7wKsWq3BwBbE6+yGnwMFUywtGW8USVSa6m6zST9x7wpm6WcM29xXLsth5ohbTtKzy4dQfQsVeSOvs+lL2oqwLcFyNk0rccDq17wtlumqbgLoJM4twvY5EAkSuXiOHSjLwK6LY109zYbbAhr28DAZqt6QxuLyGH/AFEDMcVk1tMgkwBMnHdJuxyhZoYCpKVsr+JLmxN2zVpBJWfpfpNSoDtOl3stxP5c1ms0mYiY3LidK2csquzgkkHHEHH8l0qHCbyvUenZFU6/5ToLN0iq2qviQym0E3Z9Y/ZDjr1mNyHSmmO2GU8wQXHeCCGj3rmqLSMQ6OEz4LW0BYL9QOPqtMk7SMQJ44ldyFOFOOWKsjJJuTuzu+un59yF1bH8vJVjU8N6G/Md6YFp1WckDn5/II9yjY7XrT3p+dadhBdb+P55pJupd7R/pTIsB0jmrD07Th7HATOHcfzK6QtWN0gZ9WDsd4ER5wmgZJRbLW6xGBJJMnbtXJdOjiz8B/ux8IXS6MxpgkYjnhyywWf0m0Z19MBvrtkjeCMRuyB5I2GecMrXXtdE3SDByMGYK3+jzzVtQfEBjXOgZAnsgf1LGdo+pfLbhLhqAldXoPR5osxHacZJ8hyx70MEbdauqNavOSm6slRvsxUCRRqvVeo1XjQ1KCrRISHcoOagLFffZ8FCKB+c0gKl1MQrjrOUD6HzkgCsShKs9UozRMpgRhTPt7qHqkOJA7JawtECMZG2UHq47Fk2q0E8Xfopx7kJHe2GqH0m1HU6YcWgm6xrcwDmBOtc7XqkuOOE4CZw1e5blWuKVADXAY0bSGx4ALE6tOTIxQF/bggr0b4g4j5x3K2yh8hE2zxqxULkzKo6GbmZK27KCwQIAGpSMssjNEKOOfkncRO2qdaZ7iI2JmvGF6RjryRh4mNvNFwE2rIzmNkfFHfw/RKrTgauSibTw1Db+ncncCXrRtHeEyiuja755JIuB2rHfJVPS1KaTxukcR2h5K+04EeWHio6jJBBy+fimBzmhbVDbsTeceIw1xqgZrZNKR8Vzmj6nV17h2lvMTB4YeK6YD4oYIz3WMAyAhdY/FXomcIxw3pBuzyURlD0WExs+z9Crr4yUb8UAUvReagqWUTicStBwzw58kIojX+UoAzH2P5lQmxmcMh48AtgMEKNzcMPGEgMk2MmcO9Qeh/PPato0uHuhM+z4DDxlFguY3oeBI5/kEHUgrZNLu3hVi26I4osFzmNMC7hu95WM2rdex0TdIMbYMx4LpdPWMuaHAGRmNcZ/PFc7TzEDHUMzKmtiLNv011euHuwhpMRABO4YCZ8Fp06EqLQ2jHBsuHacdeY3e9bdGzYZKL1Y0UG2WMgrIs+OSn6uDGo93epGUoyxGQ+SiwFb0bXCZ1HaDymCFeFHDLxUjqWsc9iAKIpZbPFF1Owd/zKsGy7cDxTkQfzSGQdThim6nlCsFh2fnw1JFuCAKnVfOKSs9WUkAdAzWlUySSUhHGv/wCt/wC4fJdWxJJDEhVtfBQHL52lJJRJETc+R8knZd3mkkgBh6qTfW+dySSAKn35/CEdTJ3LzSSQA78glV1cUkkwBq6+Xmq1fVxSSSAp2zLv8wuf0R/1R4pJJxEzsGa+I9ys0tfFMkmIY+9ONaSSAEPnvRUPUPD3pkkhhWj1ggqeqfnYkkgBO9YI/wA0kkhhJJJIA//Z"/>
          <p:cNvSpPr>
            <a:spLocks noChangeAspect="1" noChangeArrowheads="1"/>
          </p:cNvSpPr>
          <p:nvPr/>
        </p:nvSpPr>
        <p:spPr bwMode="auto">
          <a:xfrm>
            <a:off x="63500" y="-10414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2292" name="Picture 4" descr="http://www.zelenezpravy.cz/wp-content/uploads/2011/11/kontejn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580" y="1556792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188640"/>
            <a:ext cx="820891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Co patří do kontejneru na plasty a co ne?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3500" y="1844824"/>
            <a:ext cx="2021194" cy="830997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sešlápnutá</a:t>
            </a:r>
          </a:p>
          <a:p>
            <a:r>
              <a:rPr lang="cs-CZ" sz="2400" b="1" dirty="0"/>
              <a:t>p</a:t>
            </a:r>
            <a:r>
              <a:rPr lang="cs-CZ" sz="2400" b="1" dirty="0" smtClean="0"/>
              <a:t>lastová lahev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4149080"/>
            <a:ext cx="2023118" cy="830997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kelímek se </a:t>
            </a:r>
          </a:p>
          <a:p>
            <a:r>
              <a:rPr lang="cs-CZ" sz="2400" b="1" dirty="0"/>
              <a:t>z</a:t>
            </a:r>
            <a:r>
              <a:rPr lang="cs-CZ" sz="2400" b="1" dirty="0" smtClean="0"/>
              <a:t>bytky jogurtu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6237312"/>
            <a:ext cx="1311578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linoleum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7984" y="6237312"/>
            <a:ext cx="2006831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b="1" dirty="0"/>
              <a:t>p</a:t>
            </a:r>
            <a:r>
              <a:rPr lang="cs-CZ" sz="2400" b="1" dirty="0" smtClean="0"/>
              <a:t>lastové tašky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88224" y="2132856"/>
            <a:ext cx="2303644" cy="1200329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b="1" dirty="0"/>
              <a:t>p</a:t>
            </a:r>
            <a:r>
              <a:rPr lang="cs-CZ" sz="2400" b="1" dirty="0" smtClean="0"/>
              <a:t>lastová lahev</a:t>
            </a:r>
          </a:p>
          <a:p>
            <a:r>
              <a:rPr lang="cs-CZ" sz="2400" b="1" dirty="0"/>
              <a:t>s</a:t>
            </a:r>
            <a:r>
              <a:rPr lang="cs-CZ" sz="2400" b="1" dirty="0" smtClean="0"/>
              <a:t>e zbytky </a:t>
            </a:r>
            <a:r>
              <a:rPr lang="cs-CZ" sz="2400" b="1" dirty="0" err="1" smtClean="0"/>
              <a:t>chemi</a:t>
            </a:r>
            <a:r>
              <a:rPr lang="cs-CZ" sz="2400" b="1" dirty="0" smtClean="0"/>
              <a:t>-</a:t>
            </a:r>
          </a:p>
          <a:p>
            <a:r>
              <a:rPr lang="cs-CZ" sz="2400" b="1" dirty="0" err="1" smtClean="0"/>
              <a:t>kálií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01827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hQSEBQUEhQWFRQUFxcWFxcUFxUXFhQUGBQYFBQUFRUYHyYeFxojGRUUHy8gJCgpLCwsFR4xNTAqNSYrLCkBCQoKDgwOGg8PGS0lHSQpLiwsKSwsKSwpLCwpLCwsKSwsKSwtLCksKSwpKSwpKSksLCwsLSwsLCwsKSwsLC0pLP/AABEIAOEA4QMBIgACEQEDEQH/xAAcAAABBQEBAQAAAAAAAAAAAAACAAEDBAUGBwj/xABIEAABAwEEBgYGBwYFAwUAAAABAAIRAwQSITEFQVFhcYEGEyKRobEUMlLB0fAHI0JDcuHxFVOCkqKyFjNi0uI0g8IXY3OTs//EABoBAAIDAQEAAAAAAAAAAAAAAAABAgMEBQb/xAA0EQACAQIEBAMFCAMBAAAAAAAAAQIDEQQSITEFE0FRIjKhM2GBkbEUFUJSccHR8ENi4SP/2gAMAwEAAhEDEQA/AO103oOjbGFlVvaGU+s3eDsXjvSno4+x1SHCWEdl2oide9euWvSRLQ+67rG5XTI8cYXNdMdKekNbQfSAa/DrDgQ7cFbNKSK4to8wsrpIw+cVayiBjn5rZZ0Iqt9R/gRzW/oD6PKj3h9qqHqwMGNwL+J1BYqk401eTNCu3ocXZ6D6pLWMc50wA1pJMzqCu2D6MNIOx6oUwddRzWzyBJHcvWLbZHUqBbYmNpkkTdAvXYxInN2WcrjrRoa11HdqnVedr3NI53nYdyop1+Ym4tJe8JLo0c2/6KrYPt0JjH61oM7FrdG/oprNqXrTcdTGN2m8G8TtOoLbsnQis71+qYN/bP8AK2Af5l0ug9AU7NPViXOwc8xxgNGAHjvVGIxUYxy5rv3EoQu72F+z302BlGmGtGy7AVV9nrYy13LzwXRtaNePH4KTDYFx5UY1NZSZoUmuhxdOqQXBwcAMMZBJ2BSDrXeqwncBgBvOtdeXjYhfao3lUvDUo6uRLO30OP0jZrRcc5tNxOMNbwXI/wCHrS14e+jUwMmGk78hK9cAn1jyGA/NSta3YFvw1TlRaj16vcpnHM9TxSsHteQ5rm54OBB8VFRbUqk9Ux74zutJAxjMb17ZUYwnFoPESnD2gYAADUBAHJdStxOMopJWsZaeGcW9dzxWpoO0ZmhV5Mce+MlF+w692eoqxj927ZJ1L2rrL2WA2xieCkaxv6rJHiEpbIu5J8/3Xg3SLu52B7ii6t0THML3i1WGk8fWMa+Pba10cJXL9IrVQsxb1dnoiRPWOYLoxiA1rZce7NaoYpzdktSt07HmbbK6MA4jdJ4I7Ox7XA3TzByOtdZX6bVRg2rA2MpNYP6pPgmo9JLTHatAdJwAbJ4QG4n+FE606e6/f6XJKlm2ZzmmtHEPL4P1jQMQc1UsdhIweDB2A5bl6r0ZrWp5cbTApx2Q8AVCdsAC6In1sdy17ZbWMGMc1TUx3Ld2Lkt6XPFH2NgfIvHjuyRdaQZnDYvS7Vp0HAMYR/qaD4LGq6Ns1Z0upXDtpEtHNmXdCrjxWEnroSeGmtjjTVJ2DiqlV7l2lTonQPq3uMlRf4Rp7T4rqxlJ2kmZnGWzON9IO5Ou0/wjQ/1d6St5lXuQ5K7HN6O6UVaeF8xx9y3v291wF8tMYgkCQdq4DrF6R9HOgHlnWVmgUziwEdp+/c3zSrV40YZpF0YZnY6Xo/YXOaH1Mji0HMjady3pTJ5XksRiZV55nt2N0YqKsPKcOQyqtfSjGGDmNizOoo7smlcukE64UjKcawsr9uM3qzZbcKk3ZgJRqQuDTLrsNaC+gvJBysdS4iSUqdMazinNoHshLrx7PirctO98y9RXfYLDb4IHPQl6a8q5VOiCw5KG4Tqw80JrgZkBIVxtCqzJ7skS9WdiYhCKm9IlTzx6CHcVHVpBwggEHUQCO4oklHO73Cxnu0BQJk0mH+EKzZ7Eyn6jGt/C0N8lOmc6ApTxFRrWTEooitNoDGklcnbraXuk8grumbdeN0ZDzWQVmzOTLkrAlHRwngUwCMDsu4e/8kDOHfpO2tq1G0W1CwPMXQSInDFdvoN9Q2en109ZBLpz9YxO+IVWz0bsxktSlUkZL1OCxqqPl2tZafuYalLLqSzuSVD0Jmzxd8Uyv+30u5HlSPOujjGOtNPrIug3iDk6BIaeJXotT6QqTHFrqrQRhF12G7AQuKo9DHEj61urIE9yvV/o5aTIrmdZczM8nLNxGNFzTrTa00SJ0s1vCjpf/Uqj++Z/K74I2/SRR/fU+53wXHu+jZ2qu3m1yA/RtU1VafO+PcubysC/8r/vwLb1Pynbt+kWj++pd6i/xZZiZv0ST/r/AOS4h30c19T6R/id72pmfR/aAfsHg9vvT+y4OX+X1QZ6i/Cd0Oktm9ql/Of9ytU+m1FoAD6IH42j3rz93Qy0j7AP8dL4qpauh1qP3TjwLD5FSWAwvSt6oTqT6xPUWdN6R+3SP/cb8VOzpaw62Hg8fFeOO6IWofcP7pQHotaR9xU/kd8FL7uovat9BZ3+U9sHSZuzxRjpG32SvC3aCrj7qoP4HfBAbDVb9moOTgj7ri9qv0/kOZ/qe9DpAzYUTdPU945LwG/Wbk+oP4nD3om6UtDcq1Qfxu+KHwmXSovkLmrse01Htc4k1M9rT8UwpjVVH9Q9y8isun7TP+c882nzWgzpBav3jjxYw+5UvgtXpJepP7Qj1zRz2MMuqAnUBMDfitH0+mftBeJVuldqY2bw50wom9PbSMxTP8J9xS+6cRFW0Fzos90Fpb7Q70QqA6wvD2fSLWGdNh4Fw95Vmn9JTtdHuefe1QfDcSvwr5j5ke57UHrM0xpC42BmfmV53o36QeseG3Ht/iBHuXRjTjX4w2drsxyJhZKtCpT0mrFsdVdEb3SUKJzr2IjHZlySZSJyBPAKlImMEX2TxClFjdrhvEgeGaGs0NEAzrwn3osFytCmsxzQ03wZgGNuXNWbLaTVEyLg1AACeAW/AxfOjYqq+UhvHYe8JK91aS9B93UTNzWeYaLqVWVGO7RuuBiTjByXY09OPIkgjdKutso2BR17BeiMEsfhFXjmSvJDoVFF2exXGnjMQfBG3T4yIPcFDaLBdI1qM2XFecqUYQk4yWpvi1JXReGm2/LUQ0yzXHcVR9FCB9kVXLpkrI1f2rT3d7k/7Qp7v5llehpnWRLlQ7hY2PS2fLh8EYtDdp7wsFljT+hpcmHcLHQNrja755oxWHtO+ea5r0Yzmj6l2095SdFdwynRF4P2u8KMsYfYPFo+CwHtf7R7ykDU1OPenyX0kLKbpsdI5sonjTb/ALUB0RQP3VH+RnwWN1lT2imFrqg+t5KSp1FtP1YsiNV/R+znOjS8veoHdFLKfuGcnOHk5U/Tqu3wCX7SqDZ3KS562m/mxctdiyehNlP3Pc9/xUL+gNl9ioODz7wULdLVNg8UQ0y+fVHeVLPiltN/MXKXYen0Uo0cWNeCfaM+4LPq0BegDI7PetehpQ1HAFsTvlVjRlx4+9ONSpduo7snDw6BWC2GnAdlmCcuCHSfTilTN0vcTsYPjARWmzati8x0i8ur1DnBfyAJ8AAtuCwtPEyblsZ608q0O9s3S7rcWsIaDBLjjqxgcVvNdInavOej9ua2i4H1hJg64A1r0CxVL1NhiLzWujXiAfeoYzCqk/CrIcZppdyeo2WkbQrGjad1sY9yVlHa4K7fW7h2F2qt/AorVPwg3ikj6zcku4ZiqAnFMJoRAJiK1rpZKnbqhZRqvbF5tN7myJEtYSMOS0KzcFBUpBzXNOTmvB4FhBXlMb4cZr3R0KXszGForNZeNT1qUg1aVJrS40WVusYW4lrQXB07k9oq2hhdiDdZUeA+zXHO6p5a7KpAbdBeDOIyBVjS3Q6zEhzqbzgxnZe4G6GilTAGsyGN5rOHRrR5EttFRocLv+bGGRaZbtERu3LuZsPJeT0MvjXUPSumalM2h7OpNOg97CHNqNeHh7RTZAfiXBxIdl9W7BYLfpFdroMPBzx8V0Fr6I2f0e711U03v61zxceXm7cBc6MQ0F2XtOJ3ZdL6PqD6jqbbQ8ObGDmMMg5EXXbIMbwoOGFlrl9B5qi6nWXQYIyIBHAgH3pdWpKVK6xgzhjBxhoHuRQvKVXabS7nQi9CHqkurU11K6q8w7kBpJupVi6ldTzMdypWutiTiZgAOcYGBMNBMb1XNanOLwPxXm/3AK1VpEmoA5zTdodpgJcB11W9EY5Sgs9VwBHXEvLajWyakGo531RhzYBAMfFb4UouN76/33GWVaSdiEWmkfvKf/2M+Ke413qlp/C5p8iitFuqFz7r6Imboc+bsU3gNdMCS+4cMsZwUlGgX1WteKL6br47LaRJAu3CdYJBccMsFLkpK9/X/gueyNtmjMKOpQxVqxEmmwkyboknMwIk78EbqaySk4yaNUZXVzPp4OBAyK0hX2BAKClDFCckxM47pL0nqUq5psAgAEmMSTiuP64STBl0zideeS0+lzptlT+Ef0BY8L2OCpQhSi4rVpXObVk3Jmtoeu1rxeutYZmcjhiDMzqXotgtLHiabg4AAS0ggRMCBlrXnGidAPruutdHESu66PaBNma8OeHlxGIBGAmM+JWHiPLb83i7E6V+2huUA7MEcxh3jFSm1kes08RiPDFC1hAyHf8Akhq03O1lv4XOHkupQp5KaiUyd3cP9oM9pvekqX7PqfvX97kldYiXynDVFed7I/m/4o2F51D+Y/7UAEWSIUFMeR8irGOsDkTHkoaQxHFee4tBRnCaWrf8GvDt2aK+n68Mwxu9W5wa4X460OAazNxIY7KSIyOqCwdHaNVkuLr4c6+A71XlxdkRgcQeaj0jRtL8KNVjWuEOvEghpp3RgAcWnGQQTwWlomkWPquc5t15F0NyGBLsNWJy3LXdQprK7Mha71CraLAoikxwhuqo3rA7G9D2yJx2EKnYrBUdUaHNbSZRLCy6Q5pLbwIpF3aDC10dqSNURK2KllDiXT3AHf3qKm9gAdgMcHHD7V0ZZdoxBx3JRdTI0kDtcrkYDgPgmhG/Vz/ucFK21ECIGV3lMzxXm6kY82Sk7GxN2ViANTQrrbYCD9mc4EyIyGxD1rTPY1Rht2+PgpOhTaWWYZn2KiUKa0FpPZBbtB2yooWaayu17kkKwj65/wD8dP8AvrLRWFXrVWVJpNvdmnfGE3b9YS0HDMtnHKYWp6YRU6stJN28C1pukAwe0TEgka5xGC0zptpSXZeiMknqwNKWcupOuQHdkg3WnJwJEOwykc1UdbAy10aQpNmrecXQA5jWtJglsgmYGeR78rSuk6jK31ZmnF9wfVd6sh18PEhjRdIgbMdiv6K0q6ramNfTuEUbwvA3zec2YJ9ZgutN4a3AbY1xoSjC71Vm/fsV31H0ePqmfhCsNChsH+Uz8IU7Fz63tJfqbYeVDXU5GCKEiFSiR5h0n0dUNqquuG6TIOqLo+CxKYkwF6zpCxBwMjMQuHboQekBlIerMl0kYROG6QOJXq8FjlOnla2RjqUdb3Oi6IaOuXnnZhx+SV0bGyQo7NZxTpNbzPu+d6noNzPJYKDeJxWZ9/oSl4Y2RMW70xG8JEoCF6gxhQUlHO7wSTAsApXkk0SkAWe1QU/WH4h5qYAqHJ3MLicYXgg/eacPuydjGNY0uwwAneYCrs0hQvhocS4iQIeZjA4R7lHTtZrFrKTXG48te6BDYa4GRIMSRv2A5oLDVfUL3Hs1WVXMaRecGikbonaDLxqndAIlGn4byBvWyLFtZUvB1J7QYb2SCC4DOTiDhqLcPKShXeQ9txoZ2ovyD2xMAtc68BJE9nVAVh7GgC9BOAk5k5DHaSoTXuNc4tLKbWX7xJAm8Q5ojDAdrPI7iRdTdZwtFaIi1G+pXo0i1jQ55e4XrzzEudfdLsN6dEXggETBkicDBN4SDlmmheVxXtpXNsPKhJw4hMks6bRMcmUydJIAKbJe8e1RjKc3vGWv1lmVKdoZdJaatwNaXUnG9ebALrrhNMkZjtNOuM1q0CBWF6AHMLROsh4cQN8GY3HYrli0c2kHBl665xdBJIBOcTiATjC6UKuSK0vov7cxzXiOQqWx9au4mhToy2659Utb2CTN6HEPJnIQd4mVo6VZ6MaL6UOqGq1ri8C/Vvtc3tVfs4gQ3ASABktGva6Tj9bSd2cQX05AIMAh0YZZqs+lRqvb9dW9ZrgwlxYSD7NRp88Ny1Krdq6sl03TK7BWEfVt5jucR7lZAVex+oOL/wD9XhWAuTX9pL9TbDyoYlRuesTplpJ1GzywkOc4NkZxiTHcuEHSGqMnHvK6GE4bPEQzp2K51lB2PRNMabZQaHPntGBdgmYmcSFlaF0rQq2h1wkF10NDgRIAJcdkydv2VyVuttSvSbeJcQ4nHUIjMqbo1QLLQxxOvVw2rqxwCpYecW9f42KHVzSR6LbNIDrmU9b7xG4NH69ytNq3RiDGs5gcfDFUDYL1obVn1WFoG8k49xK0ZxVHDoxVSNu2o6l8rJA4ESDhuySLQq3ozZlvYOeGR4hALcW4VGkD2hi3nsXojKW+aSh9LZ7Te8JIAsNEjNGQFSsVpBYNWA/MKxgc/nggAnP3KJxxRCmheFx+Lr/wT96NGH8xILGCSbjDicS1t6Lx1xKOw2IUpDGBgJJ7MkSdcaln1OkdNlR9M3paSDAacTD8BevRDhqSb0hs83b110EhpZVaYmAcGxmPBVxhUy7OxJtXNG30OsaWuaS1wh10xPw4p6lnvhofi1pm66MdcHaJgxuHOs3TVA/fMHGoWwI2OO1WaGkGH1ajXYTg9h17lLNOKtqKyYFbM/iPk0+9RqW0HE/i/wDBiiXncX7Vmun5RJJJLKTEkknQARulha4AyZhzQ9vNpzVf9nUtVOiODXMPe3kpklbCtOCsmVyppu5A+xwOwMccBabQ0bo8dSaz0KhIDjVaDmW2hr4wzhzSc8MDOtTpirlipWs/3IclBPotZDWiGgAD9TmmCZOFlk7u7LUrKxyX0g/5DPxj+1y89Xq3SPRIrsDTIgzhtgj3rFo9AqRGLqnIt/2r0vD8bSo0FGb1uZqtKUpXRzVk0XVqUwaTQYkHECMARE8Vp9HdAV+uJqNLQBmYidghdfo3Q7KDLjJjOSZJKv06cJVuJOeaMVowjRSs3uNZaRA7RBO5WCxMEd5HC9arfuFX8pGWpki4lDc5r0JkA9GZ7De5qSe6EkAUtE1DdI2d+1abXblnWNobVqN2GQOeHgVptbtHvQwQg6ENQypCQo3ulcziivhn8C+h5zlukfQSraK7q1N7IeG9l14EEMDcwDsWF/gq10ibopk5etTO/AVAF6ULR2YI+eCYV/ntDycVio8RSilmRZKjqedUNEWwOAfSN3HFkY7JFKZGvJSW+wVYkiq27/7b3SMP3hxjlj3r0Ko4EZ58MOF5pUVma5pwfAJnKmd2qFrjxFPsVuiYfQtpFlMgj66pF5tyRdZjd1Yzkt1WrY6QMZxVVebx0s9Zy7mymrRsJKUkliLB5SlCkEWAJKU0pSiwDpkpTIAQRBAEYQIje2UwYjJTSrUwGhOEpSCuiyISY+SUoHWRusu2+s4d2OC7vCl4pP3GWvsiS8myURsbNh5l3xTejsAyHPHzXeMod5JR9Qz2G9wSQBVt1mDKrSxzu1IJOJz9o6/grgsLcy9/MiPKIUOnmEU2kanDyPwCtWZ95sxnG3dyQwBZYae/HeeO3ei6hrR2Z34k+anA3ZIKpz4z3hYcer4ef6FtLzoiSTSnXiTojp0ydIY6SSSBDJSkkgBpTSkUkxiBTyhhJMApTSmSSAIIkARFIQJTEpEppVgDhPKCUpVkSIcputJ+G5Rvqgc0BOv55hei4StJP9DJX6FmcE0qIO+fnNE184/P5rtmYKUkr/BJABaZpTQdug9x/VR6Mf8AVA6sonKP0U9qZeY5u0Ec4wWToSv2CNh27QjoBuh6r13YT84JmVUi4HgVRWhnpyj3ROLs0ysLQNqMVQs60vY2C6QCfZPKQMRzQV3BrS4uIAknMea8e8LNbxfyOgqkX1NYVEQcud0c+tUlwIazNt6CT3FXrtYewecK18NrWukHNh3NWU8rLFqqDOmeRBSdpkNi+C2faBErPLB1o7xZLMnszUTSqLNLMOtSstjTrVDpyW6GWElH142pdaNqjZgSJk19K8iwx0kpTIEEE5KEJOSAYlClKYlSARKG8he+M1m2nSeMNz+clrw+HnWlaCK5zUVdl+qwyHRgQQDtg4whZWxVak26NZJz4/BP1i9dh6KowUUYJyzO5aNVLrPnfvVMVdiRrSryBbv7vJJVet3BJAzZcyNa5+ydiu4HaRwl2C6Co/Bc/aakWnZfiJjZHmFIRsDzTuIAk4QJJOoa0DXaz3D54rE6W6SuUw0faxP4Rj5x3KIzH050qu1TAa9o9UEOa6MCSXNIOeSitVUVmdY5sGcrzzqBHrEycVytpqEne4+eQXWaLLZpsd9qpltutDu7s+Kk+xE6nR1lZSYA0YkCTrdxPMqwavz8VXNT5/RV6loEKBMvPtEblk6bp069MsqZZgjNpykBQV7YdRVGvayUXCxzNSwVGPIY4xqOLfBbuibUWNh8vJ1uJw2BuxRPqKMuUJJPdElddTdZbhtI4E+9TN0gcIfyMYLn7NaLrsf7Q7wKsWq3BwBbE6+yGnwMFUywtGW8USVSa6m6zST9x7wpm6WcM29xXLsth5ohbTtKzy4dQfQsVeSOvs+lL2oqwLcFyNk0rccDq17wtlumqbgLoJM4twvY5EAkSuXiOHSjLwK6LY109zYbbAhr28DAZqt6QxuLyGH/AFEDMcVk1tMgkwBMnHdJuxyhZoYCpKVsr+JLmxN2zVpBJWfpfpNSoDtOl3stxP5c1ms0mYiY3LidK2csquzgkkHHEHH8l0qHCbyvUenZFU6/5ToLN0iq2qviQym0E3Z9Y/ZDjr1mNyHSmmO2GU8wQXHeCCGj3rmqLSMQ6OEz4LW0BYL9QOPqtMk7SMQJ44ldyFOFOOWKsjJJuTuzu+un59yF1bH8vJVjU8N6G/Md6YFp1WckDn5/II9yjY7XrT3p+dadhBdb+P55pJupd7R/pTIsB0jmrD07Th7HATOHcfzK6QtWN0gZ9WDsd4ER5wmgZJRbLW6xGBJJMnbtXJdOjiz8B/ux8IXS6MxpgkYjnhyywWf0m0Z19MBvrtkjeCMRuyB5I2GecMrXXtdE3SDByMGYK3+jzzVtQfEBjXOgZAnsgf1LGdo+pfLbhLhqAldXoPR5osxHacZJ8hyx70MEbdauqNavOSm6slRvsxUCRRqvVeo1XjQ1KCrRISHcoOagLFffZ8FCKB+c0gKl1MQrjrOUD6HzkgCsShKs9UozRMpgRhTPt7qHqkOJA7JawtECMZG2UHq47Fk2q0E8Xfopx7kJHe2GqH0m1HU6YcWgm6xrcwDmBOtc7XqkuOOE4CZw1e5blWuKVADXAY0bSGx4ALE6tOTIxQF/bggr0b4g4j5x3K2yh8hE2zxqxULkzKo6GbmZK27KCwQIAGpSMssjNEKOOfkncRO2qdaZ7iI2JmvGF6RjryRh4mNvNFwE2rIzmNkfFHfw/RKrTgauSibTw1Db+ncncCXrRtHeEyiuja755JIuB2rHfJVPS1KaTxukcR2h5K+04EeWHio6jJBBy+fimBzmhbVDbsTeceIw1xqgZrZNKR8Vzmj6nV17h2lvMTB4YeK6YD4oYIz3WMAyAhdY/FXomcIxw3pBuzyURlD0WExs+z9Crr4yUb8UAUvReagqWUTicStBwzw58kIojX+UoAzH2P5lQmxmcMh48AtgMEKNzcMPGEgMk2MmcO9Qeh/PPato0uHuhM+z4DDxlFguY3oeBI5/kEHUgrZNLu3hVi26I4osFzmNMC7hu95WM2rdex0TdIMbYMx4LpdPWMuaHAGRmNcZ/PFc7TzEDHUMzKmtiLNv011euHuwhpMRABO4YCZ8Fp06EqLQ2jHBsuHacdeY3e9bdGzYZKL1Y0UG2WMgrIs+OSn6uDGo93epGUoyxGQ+SiwFb0bXCZ1HaDymCFeFHDLxUjqWsc9iAKIpZbPFF1Owd/zKsGy7cDxTkQfzSGQdThim6nlCsFh2fnw1JFuCAKnVfOKSs9WUkAdAzWlUySSUhHGv/wCt/wC4fJdWxJJDEhVtfBQHL52lJJRJETc+R8knZd3mkkgBh6qTfW+dySSAKn35/CEdTJ3LzSSQA78glV1cUkkwBq6+Xmq1fVxSSSAp2zLv8wuf0R/1R4pJJxEzsGa+I9ys0tfFMkmIY+9ONaSSAEPnvRUPUPD3pkkhhWj1ggqeqfnYkkgBO9YI/wA0kkhhJJJIA//Z"/>
          <p:cNvSpPr>
            <a:spLocks noChangeAspect="1" noChangeArrowheads="1"/>
          </p:cNvSpPr>
          <p:nvPr/>
        </p:nvSpPr>
        <p:spPr bwMode="auto">
          <a:xfrm>
            <a:off x="63500" y="-10414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2292" name="Picture 4" descr="http://www.zelenezpravy.cz/wp-content/uploads/2011/11/kontejn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580" y="1556792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188640"/>
            <a:ext cx="820891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Co patří do kontejneru na plasty a co ne?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3500" y="1844824"/>
            <a:ext cx="2021194" cy="830997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sešlápnutá</a:t>
            </a:r>
          </a:p>
          <a:p>
            <a:r>
              <a:rPr lang="cs-CZ" sz="2400" b="1" dirty="0"/>
              <a:t>p</a:t>
            </a:r>
            <a:r>
              <a:rPr lang="cs-CZ" sz="2400" b="1" dirty="0" smtClean="0"/>
              <a:t>lastová lahev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7984" y="6237312"/>
            <a:ext cx="2006831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b="1" dirty="0"/>
              <a:t>p</a:t>
            </a:r>
            <a:r>
              <a:rPr lang="cs-CZ" sz="2400" b="1" dirty="0" smtClean="0"/>
              <a:t>lastové tašky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00245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188640"/>
            <a:ext cx="65475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Co označujeme jako nebezpečný odpad?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196752"/>
            <a:ext cx="85883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 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- odpad, který je nebezpečný pro ŽP, zdraví lidí a zvířat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2204864"/>
            <a:ext cx="8206609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b="1" dirty="0" smtClean="0"/>
              <a:t>barvy, laky, ředidla, chemikálie, pesticidy, použitý</a:t>
            </a:r>
          </a:p>
          <a:p>
            <a:r>
              <a:rPr lang="cs-CZ" sz="2800" b="1" dirty="0"/>
              <a:t>z</a:t>
            </a:r>
            <a:r>
              <a:rPr lang="cs-CZ" sz="2800" b="1" dirty="0" smtClean="0"/>
              <a:t>dravotnický materiál, obrazovky, ledničky, mrazáky,</a:t>
            </a:r>
          </a:p>
          <a:p>
            <a:r>
              <a:rPr lang="cs-CZ" sz="2800" b="1" dirty="0"/>
              <a:t>z</a:t>
            </a:r>
            <a:r>
              <a:rPr lang="cs-CZ" sz="2800" b="1" dirty="0" smtClean="0"/>
              <a:t>ářivky a teploměry se rtutí, baterie, ……….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3861048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Kam s nebezpečným odpadem?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4725144"/>
            <a:ext cx="85458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b="1" dirty="0">
                <a:solidFill>
                  <a:srgbClr val="002060"/>
                </a:solidFill>
              </a:rPr>
              <a:t>d</a:t>
            </a:r>
            <a:r>
              <a:rPr lang="cs-CZ" sz="2800" b="1" dirty="0" smtClean="0">
                <a:solidFill>
                  <a:srgbClr val="002060"/>
                </a:solidFill>
              </a:rPr>
              <a:t>o sběrných dvorů do nádob pro nebezpečný odpad</a:t>
            </a:r>
          </a:p>
          <a:p>
            <a:pPr marL="457200" indent="-457200">
              <a:buFontTx/>
              <a:buChar char="-"/>
            </a:pPr>
            <a:r>
              <a:rPr lang="cs-CZ" sz="2800" b="1" dirty="0">
                <a:solidFill>
                  <a:srgbClr val="002060"/>
                </a:solidFill>
              </a:rPr>
              <a:t>v</a:t>
            </a:r>
            <a:r>
              <a:rPr lang="cs-CZ" sz="2800" b="1" dirty="0" smtClean="0">
                <a:solidFill>
                  <a:srgbClr val="002060"/>
                </a:solidFill>
              </a:rPr>
              <a:t> naší obci je dvakrát ročně konán svoz odpadu,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      při kterém je možno odevzdat i nebezpečný odpad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7584" y="188640"/>
            <a:ext cx="403244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 Nebezpečný   odpad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99193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260648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Jak  je nebezpečný odpad likvidován?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Soubor:Spalovna Malešice, z Malešické stráně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052736"/>
            <a:ext cx="2260934" cy="3014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5576" y="1196752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 </a:t>
            </a:r>
            <a:r>
              <a:rPr lang="cs-CZ" sz="2800" dirty="0"/>
              <a:t>v</a:t>
            </a:r>
            <a:r>
              <a:rPr lang="cs-CZ" sz="2800" dirty="0" smtClean="0"/>
              <a:t>e spalovnách odpadu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4509120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                                   Spalovna v Praze Malešicích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373216"/>
            <a:ext cx="75608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ukládají se na skládkách nebezpečného odpadu,</a:t>
            </a:r>
          </a:p>
          <a:p>
            <a:r>
              <a:rPr lang="cs-CZ" sz="2800" dirty="0"/>
              <a:t>n</a:t>
            </a:r>
            <a:r>
              <a:rPr lang="cs-CZ" sz="2800" dirty="0" smtClean="0"/>
              <a:t>apř. v Čáslavi – zde ukládán azbest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10054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 proč bychom měli třídit odpad?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772816"/>
            <a:ext cx="1040361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Výroba materiálů přímo z nerostných surovin je </a:t>
            </a:r>
            <a:r>
              <a:rPr lang="cs-CZ" sz="2800" dirty="0" smtClean="0"/>
              <a:t>energeticky</a:t>
            </a:r>
          </a:p>
          <a:p>
            <a:r>
              <a:rPr lang="cs-CZ" sz="2800" dirty="0" smtClean="0"/>
              <a:t> </a:t>
            </a:r>
            <a:r>
              <a:rPr lang="cs-CZ" sz="2800" dirty="0"/>
              <a:t>velmi náročná. Zejména v případě železa dokáže výroba </a:t>
            </a:r>
            <a:endParaRPr lang="cs-CZ" sz="2800" dirty="0" smtClean="0"/>
          </a:p>
          <a:p>
            <a:r>
              <a:rPr lang="cs-CZ" sz="2800" dirty="0" smtClean="0"/>
              <a:t>z </a:t>
            </a:r>
            <a:r>
              <a:rPr lang="cs-CZ" sz="2800" dirty="0"/>
              <a:t>druhotných surovin </a:t>
            </a:r>
            <a:r>
              <a:rPr lang="cs-CZ" sz="2800" b="1" dirty="0">
                <a:solidFill>
                  <a:srgbClr val="FF0000"/>
                </a:solidFill>
              </a:rPr>
              <a:t>ušetřit</a:t>
            </a:r>
            <a:r>
              <a:rPr lang="cs-CZ" sz="2800" dirty="0"/>
              <a:t>  </a:t>
            </a:r>
            <a:r>
              <a:rPr lang="cs-CZ" sz="2800" dirty="0" smtClean="0"/>
              <a:t>až </a:t>
            </a:r>
            <a:r>
              <a:rPr lang="cs-CZ" sz="2800" dirty="0"/>
              <a:t>80 procent </a:t>
            </a:r>
            <a:r>
              <a:rPr lang="cs-CZ" sz="2800" b="1" dirty="0">
                <a:solidFill>
                  <a:srgbClr val="FF0000"/>
                </a:solidFill>
              </a:rPr>
              <a:t>energie</a:t>
            </a:r>
            <a:r>
              <a:rPr lang="cs-CZ" sz="2800" dirty="0" smtClean="0"/>
              <a:t>.</a:t>
            </a:r>
          </a:p>
          <a:p>
            <a:endParaRPr lang="cs-CZ" sz="2800" dirty="0"/>
          </a:p>
          <a:p>
            <a:r>
              <a:rPr lang="cs-CZ" sz="2800" dirty="0"/>
              <a:t>Ropa se používá při výrobě energie, ale </a:t>
            </a:r>
            <a:r>
              <a:rPr lang="cs-CZ" sz="2800" dirty="0" smtClean="0"/>
              <a:t>také </a:t>
            </a:r>
            <a:r>
              <a:rPr lang="cs-CZ" sz="2800" dirty="0"/>
              <a:t>jako základní </a:t>
            </a:r>
            <a:endParaRPr lang="cs-CZ" sz="2800" dirty="0" smtClean="0"/>
          </a:p>
          <a:p>
            <a:r>
              <a:rPr lang="cs-CZ" sz="2800" dirty="0" smtClean="0"/>
              <a:t>surovina </a:t>
            </a:r>
            <a:r>
              <a:rPr lang="cs-CZ" sz="2800" dirty="0"/>
              <a:t>při výrobě plastů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Jejich </a:t>
            </a:r>
            <a:r>
              <a:rPr lang="cs-CZ" sz="2800" dirty="0"/>
              <a:t>recyklací </a:t>
            </a:r>
            <a:r>
              <a:rPr lang="cs-CZ" sz="2800" b="1" dirty="0">
                <a:solidFill>
                  <a:srgbClr val="FF0000"/>
                </a:solidFill>
              </a:rPr>
              <a:t>se ušetří zdroje této suroviny</a:t>
            </a:r>
            <a:r>
              <a:rPr lang="cs-CZ" sz="2800" dirty="0"/>
              <a:t>. 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b="1" dirty="0" smtClean="0">
                <a:solidFill>
                  <a:srgbClr val="FF0000"/>
                </a:solidFill>
              </a:rPr>
              <a:t>Výroba z odpadu méně </a:t>
            </a:r>
            <a:r>
              <a:rPr lang="cs-CZ" sz="2800" b="1" dirty="0" err="1" smtClean="0">
                <a:solidFill>
                  <a:srgbClr val="FF0000"/>
                </a:solidFill>
              </a:rPr>
              <a:t>žnečišťuje</a:t>
            </a:r>
            <a:r>
              <a:rPr lang="cs-CZ" sz="2800" b="1" dirty="0" smtClean="0">
                <a:solidFill>
                  <a:srgbClr val="FF0000"/>
                </a:solidFill>
              </a:rPr>
              <a:t> ŽP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57577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76672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Co následuje po třídění odpadu?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1844824"/>
            <a:ext cx="6487545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cs-CZ" sz="2800" b="1" dirty="0"/>
              <a:t>o</a:t>
            </a:r>
            <a:r>
              <a:rPr lang="cs-CZ" sz="2800" b="1" dirty="0" smtClean="0"/>
              <a:t>dvoz tříděného odpadu</a:t>
            </a:r>
          </a:p>
          <a:p>
            <a:pPr marL="514350" indent="-514350">
              <a:buAutoNum type="arabicParenR"/>
            </a:pPr>
            <a:endParaRPr lang="cs-CZ" sz="2800" b="1" dirty="0"/>
          </a:p>
          <a:p>
            <a:pPr marL="514350" indent="-514350">
              <a:buAutoNum type="arabicParenR"/>
            </a:pPr>
            <a:endParaRPr lang="cs-CZ" sz="2800" b="1" dirty="0" smtClean="0"/>
          </a:p>
          <a:p>
            <a:pPr marL="514350" indent="-514350">
              <a:buAutoNum type="arabicParenR"/>
            </a:pPr>
            <a:r>
              <a:rPr lang="cs-CZ" sz="2800" b="1" dirty="0"/>
              <a:t>d</a:t>
            </a:r>
            <a:r>
              <a:rPr lang="cs-CZ" sz="2800" b="1" dirty="0" smtClean="0"/>
              <a:t>otřídění na třídících linkách</a:t>
            </a:r>
          </a:p>
          <a:p>
            <a:endParaRPr lang="cs-CZ" sz="2800" b="1" dirty="0" smtClean="0"/>
          </a:p>
          <a:p>
            <a:pPr marL="514350" indent="-514350">
              <a:buAutoNum type="arabicParenR"/>
            </a:pPr>
            <a:endParaRPr lang="cs-CZ" sz="2800" b="1" dirty="0"/>
          </a:p>
          <a:p>
            <a:r>
              <a:rPr lang="cs-CZ" sz="2800" b="1" dirty="0" smtClean="0"/>
              <a:t>3)odvoz vytříděného materiálu do továren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189443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ilan\Desktop\img0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620688"/>
            <a:ext cx="4534537" cy="600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12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817929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Pojmenuj  jednotlivé kroky recyklačního cyklu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124744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1) třídění odpadu do správných nádob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2204864"/>
            <a:ext cx="5637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2) </a:t>
            </a:r>
            <a:r>
              <a:rPr lang="cs-CZ" sz="2800" b="1" dirty="0"/>
              <a:t>o</a:t>
            </a:r>
            <a:r>
              <a:rPr lang="cs-CZ" sz="2800" b="1" dirty="0" smtClean="0"/>
              <a:t>dvoz odpadu k dalšímu dotřídění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212976"/>
            <a:ext cx="4334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3) dotřídění na třídící lince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4221088"/>
            <a:ext cx="8556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4) odvoz roztříděného odpadu do jednotlivých továren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5445224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5) výroba nových výrobků z odpadu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478082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encrypted-tbn3.gstatic.com/images?q=tbn:ANd9GcSx-VusuzVbXXOSDxbZVhoZFnBWSFy6drPqArKq310cNB3j1HP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50" y="1268760"/>
            <a:ext cx="1584176" cy="2189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encrypted-tbn0.gstatic.com/images?q=tbn:ANd9GcRDTzZEiKaNboAULBlyZpYf3j7L542rW9hHt0PO2JC_pwrhIr5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899" y="1707234"/>
            <a:ext cx="1584176" cy="176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548680"/>
            <a:ext cx="858832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Urči správné pořadí obrázků recyklačního cyklu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AutoShape 2" descr="data:image/jpeg;base64,/9j/4AAQSkZJRgABAQAAAQABAAD/2wCEAAkGBhQSEBQUEhQUFRUVFhYVFxgWFRgXFxUUGhgZFhgaGBUXHCYeFxsjGhgaHy8gIycpLS0sFx4xNTAqNSYrLCkBCQoKDgwOGg8PGiwkHyQqLCwsLCwtLCosLCwsLCwsLCwtKS0sLCwsLCwsLCwsLCwsLSwsLCkpLCwsLCwsLCwsKf/AABEIAMMBAwMBIgACEQEDEQH/xAAcAAAABwEBAAAAAAAAAAAAAAAAAQIDBAUGBwj/xABDEAACAQIEAwYEAwYEBQMFAAABAhEAAwQSITEFQVEGEyJhcYEykaGxByNCFFJiwdHwFVNy8TOCkqLhJMPSFkNVo7L/xAAbAQACAwEBAQAAAAAAAAAAAAAAAQIDBAUGB//EADcRAAICAQIEAwYDBwUBAAAAAAABAhEDBCEFEjFBE1FxIjJhkaHBQoHwM1JisdHh8QYVI5LiFP/aAAwDAQACEQMRAD8Am2rVPhaUqUqK75xBEUIpcUUUCExQilRQigBFCKURRRTATFFFLihFACIoRS4oRQAiKKl5aEUAIihFLihloATQilxQigBEUIpeWhFACYo4o8tGBTATFHSooRQAmKEUvLQigBMUcUoLR5aAEZaEU5loZaAEZabe3T+WhloAgmzRVMNqhTAWBR5aWFo4qAxvLQy05FCKQhrLRZadigVoGNZaLLTmWhFFiG8tFFORQy07Aby0MtORQigBuKEU5loRQMby0MtOZaGWgBvLQy05lo8tADeWhlpzLQy0AIy0MtOZaEUAIy0MtLy0eWmAjLQy0vLSgtADeWjy0vLR5aAEZaGWnMtHloAby0MtO5aGWgBvLQpzLQoEFlostPZKLLUExjeWiinctFloAby0UU5loZaQDUUWWnslH3flRzJDpjGWhlqR3J6H5UP2Zv3T8jUfEj5j5X5EfLQy1KGEb90/I0f7G37p+VRebGusl8x8kvIiZaPLUr9jb90/Kj/Y2/dNRepwr8a+aH4U/J/IiZaGWpZwbfumkNZI3BHrUoZsc/dkn6OwcJLqiPlo8lPZKGSrbIDOShkp/JQyUWAzloZaeyUeSixjGWjCU9koZKLEM5aPLTuSjyUWMay0eWnctHkosBrLR5adCUeSiwGstDLT2ShkosKGstCnslCixBYK04t/mZC35hkLoVB8OgOnnUs2vJNyPh/iA69CaRdxCqolgDlbnruOVR7nHLQJ1YweQOvjnT2r5Zrc2vepyRxSnSk6q/M9Zp9Kp44vk7eRL7vyXl+kfxf0FJchQSxUabkKOS9fMmqjEdprYJlmQBVPw+Jz4gQu4/nrWdxXbB2fLh7LBjoGZCWP/M/kOVX6fQ67KubLllH4W2zfj4ff4UjbLiAT4czf6LciJPMLG0c6dSTHiPTYD9wdPX51zjFWse4/NuMg6F1//nOK2HZEhcIoLFijMGJMwcyty8iPnVfEtJLT41KE5N3W7LM2jhihzJp+he3MK5VcpYyCTqBl3A5id/pVBxbtVYw142rzOHADETMTJAJDaaEaHkBTOJ7T3xh7WJtqjW7neNlLMDlAJViQI5bee+lcgu8U793uuMzOxZmPMn15RoPKupi0WmnFUnJ9Hu+vzOI5TT3dHWx29wmkOxMjQmNNNdT5betSbXa3CGPzQdv3z+75eX1rjScOYDMy7kE+EwAdAF0g+1G3D3KErbOhKkkGARv61ZLg+mfWEvmxLNL95HbV47h9PGDqBz6rrry0qSmOsaQ9vl+tf4fPyrz9au24gkgjQy2unoYpdrE6+Byg65tW9ByHnWZ8F0m/vIsWXJ8D0Gr2yYGUkgxEHlHL2+lPZF6Dny82/rXn48QI2u3CeQDSfrt61Kw/GsQo0vsvlodPM1nlwLB2nJeqJeNk8kd3CLGw+n8P9KXk9fn6+1cNsdrsWp8F4tJkkyAT1JnXbzqwHb/GDTOhnQCAD7GNKp/2FxfsZd/SvuPx33idebDg9OXLy8optsGOnyPlOx/rXMrH4n4ofFbUxprp9oqXY/Fts0NZnyU/z1rVDTcUwfs89+rf3TKWsE95Q+hvmwv9kH7iRSf2Y8tfQz9qyVv8WrUeK06n10+wqZZ/FDBt8RYbbqP61vx8Q4vj9/HGfo6+/wBjNLS6d9G0X5tUO7qvw/bjBPteA9Z+x0qda45hn+G9aP8AzAfzro4+NzX7bBOPpUl9DPLQr8E0/oKyUO7p9bqGIZTO0MDP2pRtDqPfT710MfFNNk/FXqmv5oolpMke3y3I+ShkqT3VV3EeNWrBh805S8KpJygEk/JT8q3LJFq09ijkd1RJyUeSoNjtHYa4trMy3GAIR0ZWIOxAI286tclSUrFVDOShkp/JQyUWKhnLR5KeyUMlFhQzkoU/koUcwUYbEcT6VX3uIMedULcYf/Lb5r/WmzxVv8t/pXnbPrsI44/4Lh8WetEmMIZT0ZfvH86p/wDEz/lvTdzin8DjUcvOiy5uFF7jsVJNXHZbO+Cxlu0fzDOXyLKig/8Ab9KxeI4qA0EN8q2f4bMT37QcrLbgxoSHcH3kfSuVxR1p3Lyaf1Rg1ssbwSimrX9TRccwa2sCltNFS1cQegtkfyrj/ZvDI3cIxIBhnMSY32jrpXauPWi+HVREt3iidBJRxqa4x2Zsd3deTLWg9swZAuA5BB5rI+opf6fnzxd9ev8AM8XrdlZpsVg8yA3GICLKgDmCGCxGh8PIbADrUnF4OzdtoqOmZrdl8oktbzt4lIA1bQyuugFMjF3DbIuTmDgFQIKrGTVo/i+UVWWMI7Wh8MlVSXMKGRSWY+QEmPOvXpdjkX3ZkuIZRffpM6c06rPI6ULNoNmHmp1Exy1ocYg3mhg0KqkgZRrJ+szVhfsgBXRyc0AkgKTA2gehHvWSMbtmqUqorLuAKwYEHSNN/wDcf3NKxXDcqid5IYdIp025AGaCG031JgjT1gVJuXT3a82mTPMQddOen0qMoJSRJSdEJcNqPiEgzJIg8o1osDhmzjUgT1mSOVWFxTkBIiP5CJ1/vWmcIh1zSIII+3tUZwS3QRm31FXsMXLNJHIA7T1iNdaQMBdLlQxgLm2A/vXpVrbw/hLE6At0kRoD6TFC1hSt7KSJNvbctLLp686pcVdstjJ9EMcL4EbugMvygSxnYRBPlPnRY3A5TkcDMpKnTXmYgfX0rqHBOGLZsLIUlZDORz3MHWSOo0OXyrHcZsocYc2ZQVQ+IQdfCdBtoT8qri1dJFkk+rMtwzDjEXltJuxy6rEHpG5O/TarLE9mHR8gIIhoYBgsgwVzmQx9KRwTCBsZdNpWZQWHiIlGPPSf1TGu3WKn4fh5AYNBGunQrqRqYCw3vpWrHhg0ZcmWSdFFhlulyiBywIGjkkz01H/irZbuLtiO+cEcu+VjI11CnKumsFgad4KobEvcyqgWFyZt2IEkREAgD4evnVxisXpk+EZfDIG5IbXKJJHIkxtUo4L6thLN8CkTtpi0cW2xDhpA8SEwTEbT1HOtFg+IXLt0G86XXVXQ6CNVYZSojmToetYni2FYY3MwLBVtmSZkgz8W0+laLgPEkuXwVtFPzELH94s2tVwqMuUnJXHmFcK45cv421fJH5araCgQG0bLzJ3Ya+e1XVr8VjEthjH8Lz9IrL8JvouIS2lthlupLHUaOOZM8gKqbeD7t1E/CYOg5achRLM4VT6iWJSu0dNsfidaIBNm6AegBPyqXa/EfCkw3eIf4l5CqPsT2IwuKw5e/wB67Z2BHfXAoG48KkRpBqx43h0wgs2cPbCjK+05myDKMz7nedSaeTUZMcYy62Rjhxyk4+RbWu3WDP8A936HT6VbYHiVq8JtOrjaR13j112rJv3TYd8RcQuAVIMKzWgbcFlEQxGbn08oqxv4nCWGS9lNsZxbfIpQNJzCQu5EyPUjnWSHFndSj8Cx6KNWmabLQp5YOomOUiD8jtQrtrImrOf4bPPX+FY42jeSxmskFg4YfADGaO8n6VMXz6fyro3YhZ4ZhwdZtCR1DMK51cIDN0BYD0ryul1ss+TJjkl7LrY+g8CUrk229kS8Xw5rahjkg7Q0k89qhttU3Hca722qFYCRBLk7CNjUGfOtkW63PS4eZx9vqUfGiBcE+ddY/DLETwvT9D3R75lb7NXJ+P8Axr710f8ACbEAcNxBYgBb1wkkwAO7s865nGY3pk/iv6HiNQ6z5I/xM1/GvFhV8zcH/wCu5XJOxuEtSM9tYZQ05jtAWFAIjViZiRpXWVxyXMJZuWmV1zvBGqmFuD31EVzLs3iRdzZmhr03GCrGVWOeA3JQW1mYCAc6t/00mlki10r7nF4j0Tse4hwJdTl7sbqUdnLMqkMQCZk+FdeZk71Tvw9pyszlFBWFMGASrSXOUmZ3ExFaXGF8jFmCgEZPDAYqZK76AydfIGah2MU74h8+VkUK0L4AM0nw6HadieZ3r1cuhy4v4isPjEVbNu+rqtsEK1w2biwZjKEQwPFvD7fJf/0zhLlxFGJOaZdUXKCkAxmYAH/lA3JMxS71pZUnwLm01UOwkE5dVBjT6a1Os5Lt5XC3AqZmDsZZyARqdRGwgcvWqcjSi2luWY7ckmRMfwjDsjqloHK7hTJnOuUtLTJgtlI5ZD6Bm33KQVsLsyGS5yggq0w50+QHXWpGAtLYJW2UYqXuOrk6LNyQVEAfErRzI9qWrKAioQzlSAAcoWFBM8soAMxPw+dXwhyxprdFU5W7TH8P2Swl22WUsAArFVfNLDMurNJ1AE6j4fOoA4DYVCSjh8k+G4CGObKAZBgEennG4sMGxVgRo7bBfCCgGYk7yc7ETtoByNMX7iuknMq/CcpCw36SGYQevX51RFJqXqTm5JxfwKDgOF7xmRfiBMRBJjy00ABO9aa1wezZa09xWZlMkKYkDUkxykCIPrtWP4Tdde8ytGjBiASQAQGYHkda1li/cunvFe46gZCyKRBBGXwjfeSTzI5U4wjKO6JSm4vZllf7QM3dnDgAgNCORlKgkzmEzuRqNqxGBuXL+KTP4TcYaNqAJgCW0I56itA6E2TAChRBfcZgQgAIOg++tVKWiuNti6RouYx4Y0JjXo1VyxxT2ROOSTW7LdeE2cLh71y3mcmXJ0+GTJUCDPxRM70js9g3x0i0FgNluG5HhBjTKokRr1Goq4T8sZlUFRCqpULI8VwnbY5hIEfyqT2ctWbeGtBJyuDdlM2vi2YDxHQQARvAO9QyzcElHuSxw523Ipr/AGV/Z+8YuuIUEad2wIQwPAoJzPHIGTIjeBkjiWMG3cmyAGRcjTr8Ukvv5yZ9q6YtwOhMOM4kgEeEACSAfYSNdOtY67wPKLZOqkEbAd2GICSYgHQUsLcm7Y8qUVsVnD+CXsRddgUUZVyZoXNqROuo2O0/zqyw3CXw7A3HRjI0BJjLrzA8x7VYYK+uHdFJ8dwBQvMBRO/LpHl5mHMXauXQTE5AWfYRpM5eQA/vpY8EU+feyEc0n7PYzN9suKvgbrcuH5M0U3xS6Bibwg6Xbg/7zFWfFLCLeuXHLKXYgKYIzGNJEg6nrUHi2IV7huZyVJkAAEiYnWeorDLFsvgzYsm79Dpv4cL/AOkEc9fcM4+0fKpnaHDr3iM5iA2UmSAxUqdBvsp9qwvBe2V3DWQllEYCASzAxJLagEQQG+oq6/x+7jWFkIHcAvCCNI13apZYLLgUG6aooXPGcpwV7MuOy/dpnth1e5mdnIBAYMc2gJIA8UACi4rxU3LndizKAgZ4Il1GY8uRU/2azNnjgwlxXKkF/BuPrrvCn5V0bCzcXQEwenIgEH5GuJqdNLBJqrv53+Rq0uaWWHNOlv26BYTFgoD/ADHWjqnvdmpYnv7iST4RZJA9+dCu5izNQinHsjLLHcnTOYWu02IFtbdpu7RQFAURABkCab4djO7vLcIz5SWI2nrqNjrIPIgGk47hzWHa05BZIBynTUAjU+RFJwmJNtw65ZE7wRqI2noaztKLuMUj6Jw/Q4cGFqMuZyW+/b4eXqdEtdpEdM1tbeTclrpVl11zKYPlpI6Vku1PFv2i4pCZVQFQ3ihiTOzbDoIn6RF/x65EZbcchkED0HKo+K4g9wQ2WJnQAaxHL1olmyS2aRTw7g//AMmd5bb8rfT5JX+Zm+1J1Ux+oj6Codji11cMbKswsu7llGzsFt6HnpCn3qV2pufCPPNPtG1VfejuEHMXLhnTYraG2/Kr4pSirR5fins6vIvj9jtvYXXg2G1/U8+U94dvesthb1ru+6teIWs6KV8DX5LOC5I+GCoAzD4TMzV1+F1wnhhUn4cRHoGTT71luCKEzIz6BzOkSYGWOmx+VYeERa1WZfH7tnP1m+GLLBcdduCTaMLdT/iXDtJlRJJWYA0A0p3hnC72Kfvs3crBRFAXwZCQoAG0DQkgbc6lYjFm5bUEupF4MkIoD+LMwkkecDXYU9w7hgNu73qXR+a0w2XxE6wswo5k7QZ1Gtelrezl9qEpgkLq125MEAs51kAAZQAWjYk5jtsOVL2mxJs2+8R3kHICWJHiJka76E6+fKrY4DIzPYzXXEANcZWEGToQPDtEzFQO1WEe7a7x1ZZyl+7kpc18UR4W8vtUMqSVr9MnC7pjNqy2JQ3bpCXLqRlErmLkAZgD4QZBjoutLtC/ZYKltHIJ1XLLZlmDBgqJBI3GutWYtsDcFxAVRbcEeJVU2zCyogtpJ8Uy21ScHiltXGGWSEdRHwvc0UADYaaTp9KPapNsHTbVFBwT9ofFpZW4nwSc9udAniI2gnJy5x1NW2KwRV2EWZcyks2VQJYgrtqSGgjrR2MX3N+5btxNvMUIWZU2VHrGduupJ5inv2xVULCubaOodIIzlB4ZO8E6nrpUFFRcqJSk2omJ4dh7r94oIQ5TcMiZBAJAAO5gVsP8OyW7Wc5XKKNZzAATJjadB6DrVBhsWrFDbCuThrM5dCtwJ+YZGkg7+kVf8Px5uW8xOs7RMCSfE0GJnbTf0pY0nG0PJs9xu6t8Ky2kQm7dPhbxi2CJzLnnoGGxXTeqLi2DZcYtm44kIq5kzPrGaIaCTOh5VormNZSneMbaww0GugA1bYmTlJmD8qquL4pWxIU7m/YgA/o7q5MONAM7g7/aajPdpjj3RbX+HuVde8VmynXT9IA3EeHUTIAkc6ncGwWTC2CHSEUply5C4nNlDKZbUmDAEJzG8Hil1kB2UEQSsMMu8DWdSBz61a8OYNhrOUqhW0GlQTmJXI4CxoQSTJNUZ1ui/C9mSMTw18Rh7iW7gDGFJYHwEAEnVp3GsR9apjhrxUDMtu2i9z3asQGyIFmDqyqSddPhq34ld7vB3DbGq2zqQIDEHU7SSD76VU2LuY5QCYtjXlkDaRu0tOaegHTU03cWovYh2eFXcR3jllUJBW4rZTbuJKh9WEg76kU9jbRayQWuW3P+WYB/LJkjWdR5ipVzFjMFXK1t1U3SSAmsKVYEQJEAjnI21qOmNt2cYtyHIyvnyxlIdXRcgbTSIgmR71p7MoXVUZa0HS4Q75jkEsRrB2g8oJ61BCuAikhi6hgABPiOk6SN/pV5i8FfeRZ8XhXKRlG05z4vVR71DXBORauncKilomXUyQFET13HtWKa2qzXF7k3AcCbEW7qW1OdLSsSQIzG4YUSRBi2ef6tq1n4b8QS3iLQujxujIHCiASF0J3UE+1ZvD8UewoU+Em73lwm3cU6gkebLMCRttrvVXh+0Fy1ae5aYZkuFJy6RmkeE6/u1TjbtpG/JjhHFFye9/I6x24wOFsW5uLJa3c0g7aAkkfq10JHXWmewfF3uDumuEE21UDKcwe3Kn0lQtZTiHbw4u9bS6v5Vu3MW9S7sFkFjqBrGnTzpfCeKMl9nDd0zNmHe7qYGhPMnTWrL5HW/n+rIw0eTPC8a6XZccc7DYHFYh71+8TccjMcnNVCDl0UUKYxXby8HYB7YAMRkzfXnQqXjx8n9CX+2avtEm8d4HaxVqWhmmX8IznLoIYiV06dPOsZe7N2rTQcVh7S7gX7hV48gF1HKavLPE5vMFYySGidh5+9ZztRxWwl0G/JMeGNdt9cpqbSlGmUaXW5dNl8WHWq/IdHDsL/APkMOf8AQtx/sKNMBhC0fthn+HB3yP8AqMCqPC8etXGy2bNx2/dBEn0Eik4/tObHhOFKOw0z7wdJGpqHhQN749rX0l9EDt1wREKG1fW6IOabbWyslVHxTI1110is3icLkw6HQlrtyCDIZVCqY/5ufOpbcedrveuFZtAFghQIMDeYBIMHcilY3j5ugI9hWVYCAFlKgLl0ymNdzpvRVbJbHOy5pZ5vJkftPqbz8Jb3/o788r1o/Pw1WcMtn9quKYC94QZnTwrBiZPtVJ2Z7WnBWr9s22U3DbZSVnKyMW8Uld9B86hv2lBu3LmV5dy3IQNgIneKo0mJ4tTkyS6PoV5nz4lFdTeYy73YttcZDkXwKV3mXLA8hA6z4htVfwTjpd8QpzF84gBdCcgXxPyjTnGvOsne7VM26E6z4mQ/+3Sk7YXRIgwdwGAH/agrpeLutjL4WzOiXFc3UJzskw6wkIx8JyqyksFUbsT4tfDFRO0yYZFa3buXluKD4SG+E+eaJM+9c/u9qLx6AbfE+0zHxAR7Uxie0F+5GdpygKu/hUbAa/WnLMn2IxwtdzpGHvtctOSpRSUYAIyEkAqDB5wwJ5UWIuM1rMYzuVDCIUQSc0ddOYMmsJhsHir0Fvy0gHM6bjkVBEv67edSTgQu15s3kqD6R/OoLM1RPwlubo9qEsJespbVjeFq214taQLbXOzZVJzEgsABEbmeVUqcWti2qfqXQZSpX4T4iZ68gOZqiwWKxKFgBZuiPhe2uZgdJGUKdJ/eqFxFWuYhRbVbB7sFlNwhFYFpkt10+dQ8WW/xJeHHb4FlgnCvbAdrcLLEDWCDMCJ3PlV7huPouH7q5c8QQoGVX2Yy0qQAdhB9a55fwzgw2/qGHz1FS+H4BWcZwYMRlVW+csIqMZOK2JSim9zY4ntDaIKi6EUiJgT/ANzidYPtVRe4rbFwOlzMQywdM0jWYBI+vKmBawo0hp9FH0mgHtfpQ/Mf/GouTbskkkizx3bBHTIbbDTUgQWMASTlOuk+9OYD8RGs2giWyyAFQGJaN5/ROsnyqoF9Rtb+f+wpu5xBgdLS+o/8tSbcuoKo9C5vdvb1xWU23yuuVlE6rEROYEaaTUO72mvjVLOUAQInQDyzHryqAOJ3I/SvuJj2GvzqNcxhOlxwUJEhSxJEydKFaBtPqWq4/EXrQDqgUyQrKpGUaFjKyo5Dr6a0MBxS736W711O65GdIOgVTG4PXzp244vLK/C2g0IkLoBlMEgGTHOKbvcGVe5YgZWuHNAhQqqA0CdBm033npT5qYVZe31Cibly6ir4vAcpZZ21BkHQab1AS02NcW8Ct14nTLEAxqbjEADQmPP2qxwPCUuW8tu45KBvjgFUPQSQyLI5giJiNau+wS2MHcuO7lSLYU5hEkH9KCSSBpzMATTjKM+gNOJFwH4TY1h+diUQQAJLXmyjYECAAOQzVIxn4bphylvvTcXEXIMjIEbSIPiMac9dK1T9r7l7TB4d3H+Zc8Fv1EnxDyBnypu3wW/ddLmKvyUZXVLQhFYa7kSw9gaw6niWk0u05b+S3ZbDBlyb18xrCfhnZCwt5s0ba5fXKTJ9ZqNi+wq2jnxeKtZTMd4CpJ01JNyT6CtjhbmVgRA15VH7X4Fb2HYxZLW/GrXrXeqkascg1Jyg7eVcVcSx6htwbW/ejqwy6jGlBy2o59icHwxmJfH283OFMT5b/ehUa7iHViP2xxHJOEAoP9JjUUK3e35v5f8Akn4sv3382VOFxAFwOxYRmE+Ux8PP0qB2la0uRrii4CNGjSSdYB22qzfDeEaAbgDn96lLw/EnKmFXPdYJvlAgl51I8IWMxPlXYTpUcF7sxSYTD3DKBrbA6MpIgjnHl5VZcQc4nCulyDfw8OGA/wCIn73uAQR1FJ4zhLqG3cvIEZmCFtPHoQpzCA8xIMbGmcDfjFop2dXtn0In7qKadiKi3iQbGjBWzwfCskQIGaJNN4K4wcSW6z/596scLc/ZoRmKy3iZGMQyyukAiOdO4XAvfuKWutctEEgliwBDBSCGOnOOulFjqh/h11S6FsurCZjnod6h9p7NtYKBdSwAGoABER00qdZwvc3LcqvxrqAIIkU521H5KtmWBdKwWl5y8kCwF8yfvTsSMth+G3rmq2rhHUIxHzAipR7OYjlaf3Efc1d3+0aLbRUuaBVEA7aVUXuOzzJoGV+Lwdy2wW4MpOvL7g1e9kmQFy4UkFYlQYGpkZhofTpVDfxJfr/4qw4Hj1ti8HkZwsGDHhJ009aGMuOOcSZgbp10MeQ2EdNp+XSqS1cedyx3gc/KPOrPh2JS7bVW3ACsNjp/e9aTs+mDwp71g11xqqvkCKw1DEjVo9hpsKiwRV8UsDDXQHnwGD7iNfnVFxjFBrs7FJWeo/v71L49xJsXdYp42LFjlBMmZ2HKaes9kL9+65W1cUTMuMsAiedNIV0UgxE6VJfPYZSV9p8tjG1bXCfhSQAWxKIx/dV2OvL9NPYb8NrcxexDMsk+FACT5MxMH2NJ7Atzn54o3IAe1NnHuef0rqa9gcGP8w6bSN+s7/3tVpguxWCj8uyGIEnvbgHXYArm2oTGcWz3DtNOpwfEXNrdw+x/nXb7OEtWTC2LK76QGM9SST/YpbYpuRy/6fD9qVgcZTsFjDl/IfxbaT9RVlhvwtxjEZjbtiRqzjT23+ldVfiN1hDXCRr8j/tvUdyepp2BluB/hzdbPba5ZfKjNbyk5WcNorSvhU7yJgmmePdmcRbFtboyF1ZUHhyrA2Cq0wCTuAPWtet0qdCQdtDBqv4vwvv10co2bMWygknzO/1qD6kl0MnwG8tnEWhbcvDqHmN5ysunUSI38Rrd8D7M3beIvNiUR007knU6EyxDTB2rI3+yOIzBrd23mkHMQ06ajT261IfHcZTVu5vx0In5uBXP1umyZ01B1ap/q0acOWMOqOnyY6e+3ppWd41xRuH4eVzXlWTNxvGAx0lhvrPsKxN3tfi0ab2Bug9bbXCNP9DZRSsZ+IFg2Xtsl0h0IIyElXEwMzR1J20jc1wo8Gni/iVq1X3tm2Oqi3vt+f8AYsLX4kY24s2rOHEfpLNm/pVlwf8AEwDTGjuzMZx8IJ5MBqPWsDgLgR1ZGkMAT5aaj05zP6qrO0t9DekPuBK6xz16f7V2pcK081UY16dTItVJPfc7gLRfxW8ZeytqMrWyseRy0Vc44B2kwaYa0ty9DhfEO7YwZJOoEGiriy0OpUmk3/1RuWaDX9x1cVm0I3aY5/3Nb/g1+3h8FiWTxXDaW0oWMzOxZSACdAJBOsAak1zoAm4ST4QDoVAljqDJq84RjhZTPcDsG0lR+qQQCSYAnX5V7OS2PPOXKmxfHODu6i7cAcXnY2FZjc7pVWGNxQoUNBiNlk6bVyniGLf9ozDwsreH1nSB0rqmOxhe6yIZViCpQmczQAOubbQdKldm/wAtHEEMLjKS3xaeZ13NU45bUZtPlcsjVf5OVIMRbabfep3gzfCQW6kSNfapVjgOOv7m8Rv+YzAfI/05V2B8USZJM7STr86QbvnU7Nxzq5gOJFVU2bZAjUhAZ6+Nxr6CordgcVduF7ptKTqxa4OQ5BQddIArpmcUgtTTCjCYX8L1yzdvhTpCohb5kx9ql2vw1seGbt0mTm8KqI5ZQRM+c1rw9CaOYKKDC9g8IhkrduayAzge3gUTVthuGYcAgYPDr5lFZo2MnUz71Jp3A4Y3WCrGoJB5EATp1pOXmOiNw/hCYee7CBYJACW7gBJBMkglZ03PIVYJj2E/DqIPgQadNBTWMwjWzDDQ7HkR5f0qNmqDUZbjTa2HmYDS2qovkBr1gCMvTWaWlwSJERGxk+ZkgRUUtFGLlWcxCiSL/SQPYweu29IX5+vP5Uz3lHnqLbY0qHZoqRScx8qQx2KLMdtP5mkEnpQpgLk9aTr1pMjrHypwJ50AJzGhJ6Uok0UUAAUF9aHzoKetFAKzedIe2D/YpcjpQIooZS4rsjh3M5Sk75GKg89hp8qlYLgli2oU21cD97Vj6sQSanBf7mld2KKAqL/ZrCMxP7PbEmdvnyoVa935UKKCzK4zDB3MRAJA19vtRjGM0YcOFtq0weZgSQQJJ00G3ypCXFCggZf1AT5nmarGxbM5K6TmOh16iPYVNlGSuXcn8Xw9y2Q1pCtoNPe7EtOpWDJAM61bdlsYzI+Ykw0id9RqZ9azGM4rdMBmZrR1gwfEBrEajcVYcC43ashzcYjNljQnQDy8z9arhF07M2mjTTNiblVOL4/luMoSQozEKwzZYmVzEa+R0PUGq3ifaMPaixJzSDIIIG2n1qptYCVW4r5SLncjMNDcyhtPUGK04ManKmaZZPI3Fu+GEjY9aVmrL8Gxr237q4AgJZjMnlsvLU+fOtvgeFC5bDZiDsRGg56ExyI1rPkaxumXxTkrRXm5Se8Naazwa1AOXNpzP3HWn7eGVPhVR7fes71C7FqwvuZK5fVfjdUkwAZljBMKADJgE+1WPZjiio9xkz9yoGcvadBJG6AiSunKpmK4oiE+NAdgA0uT0AUE1IshWtI1uSHUktrqeh15HSalGPjxbuqFJ+E+lkwX7OPsE4W5beHUEhgRoQWUkTlJXynUVBxfZcgwpWTsCSD5gE+FvarThmEiwt3LlZmZ43JEwJ9VA+flVwmW4gI1B/vUH7VTCbTpBkxqVOzmeKsFHKtII0g6fQ03FTe0HFFbENaAAyPGfNoFCzz3GwBHPMOVRQK1Rdozxb5nF9hEUoDzo6IxUiYZnyog1Bm6USTQArMaPPQLUU0ALB8qWDTINGaAHoNDL502LlKD0wFZfOiLeX0owaMGgAI3l86mNwq5E5CfQiouWglwrsT7UnfYaruPHCuP0H/pNMuI5UpMY/7zfM/1ozj7n77e5n70vaDYYk9PvQoi5oVIRjTZLZVJAkbz8/5fOm7tq2twkCWgDckCOgO1R2xYRjn1ABiTtz09qr8NxgXAxCmARvyB/varrXYzT6blpjLy5CNJOw+5FZviTwQB0J9tBy9PpU3uznLOc0wQR/fnVTjL7ZyoMDQGOfMCegqF7hD3tifhcUVS2VaIclhHxDSNeXP6Vozh82BBJgftUzIB0txAJ58xWMOLCqq7yTpP3jUTVr/i+bCdzBB7/vo/g7sIB6zNbdJDmyKhTtJ2XPHhnuWrq5mEhXUT4T8OaYgHUesVquxuPvlLtvRgkEO22XSVIAOokGdZzeVc3GMJQI2oBkdR79P6Vsuzva62HwwAfwTbuCB4rZJnQbmC3yFbNRonlhKHft+voVx1HhOLrbudA4RjWzOGXeCoUiCee+3L5U3ieEPdctdc8oRfhA166E+cVBvYvuMVb8XhYqVO2ZGMA/I6jrV7iuIqmYsQoG7MQq/9ZIB9prx0k0zvJpkD/BbajZjy+JtvQGIp23CKvxZFDHKpMnnpOm9Z/HfiVhluC3bm8xMEoPAp/wBZiTpsJqtxfbxpaFEA6RO2upn2003qzHHLH2olOTJifsyZ13CYtDZTNK+ESGBBGnPlWe4jxZbOe2rv4hmU29RM6pmAOXNHLUSdtKxfE/xLuCxbS2yBzIkIS2XKpnKTAiY/pUS3au3fHexDQD3Y18L3GHgZjqIJkaAcquWOUpKzPLPBLli9308ipwuAfEPcuPMCWbKdSzagAHTLmI+tXnCbjm344MEgnQHkR4BsKqgbpBFpY8OUgkAEyqwZOniMb1K4bxbw5AAHLRcmDBkCA3Mf1qcZWzi481z5mXGYUeamxRyKvOwLmhNEGFAtQAoGjim81BHpgKmjowaIk0AGVoRRquuv3oipoAKTSg/rQA86I7jSRz12oAczUQvdKSonyoAe1ACw5NJ35R70KZu3YoAUw8/vR1COI/uaFAHM+IYhso13Kg+m1HdOgHIkT50KFTMuTqiTY+BfYfUiqW4fG3qaKhQuhPGWOCMISN+vPeN+VMN/xF89KFCujo/dl+RU/eHgK1X4R2gcYCRJ8X3mhQq3ijaht5fdFulSci24gvfI924SXF68gIJUBUuXVUZVIXQIomOXmZhcbOd7ZYknK25Masx0XYf7UKFecx9X6luubXLRHvXitvCFYUzdMgAGQ2h0FafjXCrVtSyIqnxaj0G/WhQqeTqc2XuMouHnO7BoIyPyH8H9T86hdo7htBFQlQWRiJMEwddaFCrMW7M+B/8AMXt68Rw9mESvdQYHMAmdNTJ3NWHZbglm+lvvUDZULAyyme9RZlSCdCaFCl3ZCC3j6sO4gzMOjMB6BiB9BQCihQqR310HEXyoUdCmMJqXaWXUciR/KhQoAcdYYgbAkfWksKFCmhA50ktQoUAJalTQoUARO9OYj0qWKFCgAm2qHeahQoAglqFChQB/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4" descr="data:image/jpeg;base64,/9j/4AAQSkZJRgABAQAAAQABAAD/2wCEAAkGBhQSEBQUEhQUFRUVFhYVFxgWFRgXFxUUGhgZFhgaGBUXHCYeFxsjGhgaHy8gIycpLS0sFx4xNTAqNSYrLCkBCQoKDgwOGg8PGiwkHyQqLCwsLCwtLCosLCwsLCwsLCwtKS0sLCwsLCwsLCwsLCwsLSwsLCkpLCwsLCwsLCwsKf/AABEIAMMBAwMBIgACEQEDEQH/xAAcAAAABwEBAAAAAAAAAAAAAAAAAQIDBAUGBwj/xABDEAACAQIEAwYEAwYEBQMFAAABAhEAAwQSITEFQVEGEyJhcYEykaGxByNCFFJiwdHwFVNy8TOCkqLhJMPSFkNVo7L/xAAbAQACAwEBAQAAAAAAAAAAAAAAAQIDBAUGB//EADcRAAICAQIEAwYDBwUBAAAAAAABAhEDBCEFEjFBE1FxIjJhkaHBQoHwM1JisdHh8QYVI5LiFP/aAAwDAQACEQMRAD8Am2rVPhaUqUqK75xBEUIpcUUUCExQilRQigBFCKURRRTATFFFLihFACIoRS4oRQAiKKl5aEUAIihFLihloATQilxQigBEUIpeWhFACYo4o8tGBTATFHSooRQAmKEUvLQigBMUcUoLR5aAEZaEU5loZaAEZabe3T+WhloAgmzRVMNqhTAWBR5aWFo4qAxvLQy05FCKQhrLRZadigVoGNZaLLTmWhFFiG8tFFORQy07Aby0MtORQigBuKEU5loRQMby0MtOZaGWgBvLQy05lo8tADeWhlpzLQy0AIy0MtOZaEUAIy0MtLy0eWmAjLQy0vLSgtADeWjy0vLR5aAEZaGWnMtHloAby0MtO5aGWgBvLQpzLQoEFlostPZKLLUExjeWiinctFloAby0UU5loZaQDUUWWnslH3flRzJDpjGWhlqR3J6H5UP2Zv3T8jUfEj5j5X5EfLQy1KGEb90/I0f7G37p+VRebGusl8x8kvIiZaPLUr9jb90/Kj/Y2/dNRepwr8a+aH4U/J/IiZaGWpZwbfumkNZI3BHrUoZsc/dkn6OwcJLqiPlo8lPZKGSrbIDOShkp/JQyUWAzloZaeyUeSixjGWjCU9koZKLEM5aPLTuSjyUWMay0eWnctHkosBrLR5adCUeSiwGstDLT2ShkosKGstCnslCixBYK04t/mZC35hkLoVB8OgOnnUs2vJNyPh/iA69CaRdxCqolgDlbnruOVR7nHLQJ1YweQOvjnT2r5Zrc2vepyRxSnSk6q/M9Zp9Kp44vk7eRL7vyXl+kfxf0FJchQSxUabkKOS9fMmqjEdprYJlmQBVPw+Jz4gQu4/nrWdxXbB2fLh7LBjoGZCWP/M/kOVX6fQ67KubLllH4W2zfj4ff4UjbLiAT4czf6LciJPMLG0c6dSTHiPTYD9wdPX51zjFWse4/NuMg6F1//nOK2HZEhcIoLFijMGJMwcyty8iPnVfEtJLT41KE5N3W7LM2jhihzJp+he3MK5VcpYyCTqBl3A5id/pVBxbtVYw142rzOHADETMTJAJDaaEaHkBTOJ7T3xh7WJtqjW7neNlLMDlAJViQI5bee+lcgu8U793uuMzOxZmPMn15RoPKupi0WmnFUnJ9Hu+vzOI5TT3dHWx29wmkOxMjQmNNNdT5betSbXa3CGPzQdv3z+75eX1rjScOYDMy7kE+EwAdAF0g+1G3D3KErbOhKkkGARv61ZLg+mfWEvmxLNL95HbV47h9PGDqBz6rrry0qSmOsaQ9vl+tf4fPyrz9au24gkgjQy2unoYpdrE6+Byg65tW9ByHnWZ8F0m/vIsWXJ8D0Gr2yYGUkgxEHlHL2+lPZF6Dny82/rXn48QI2u3CeQDSfrt61Kw/GsQo0vsvlodPM1nlwLB2nJeqJeNk8kd3CLGw+n8P9KXk9fn6+1cNsdrsWp8F4tJkkyAT1JnXbzqwHb/GDTOhnQCAD7GNKp/2FxfsZd/SvuPx33idebDg9OXLy8optsGOnyPlOx/rXMrH4n4ofFbUxprp9oqXY/Fts0NZnyU/z1rVDTcUwfs89+rf3TKWsE95Q+hvmwv9kH7iRSf2Y8tfQz9qyVv8WrUeK06n10+wqZZ/FDBt8RYbbqP61vx8Q4vj9/HGfo6+/wBjNLS6d9G0X5tUO7qvw/bjBPteA9Z+x0qda45hn+G9aP8AzAfzro4+NzX7bBOPpUl9DPLQr8E0/oKyUO7p9bqGIZTO0MDP2pRtDqPfT710MfFNNk/FXqmv5oolpMke3y3I+ShkqT3VV3EeNWrBh805S8KpJygEk/JT8q3LJFq09ijkd1RJyUeSoNjtHYa4trMy3GAIR0ZWIOxAI286tclSUrFVDOShkp/JQyUWKhnLR5KeyUMlFhQzkoU/koUcwUYbEcT6VX3uIMedULcYf/Lb5r/WmzxVv8t/pXnbPrsI44/4Lh8WetEmMIZT0ZfvH86p/wDEz/lvTdzin8DjUcvOiy5uFF7jsVJNXHZbO+Cxlu0fzDOXyLKig/8Ab9KxeI4qA0EN8q2f4bMT37QcrLbgxoSHcH3kfSuVxR1p3Lyaf1Rg1ssbwSimrX9TRccwa2sCltNFS1cQegtkfyrj/ZvDI3cIxIBhnMSY32jrpXauPWi+HVREt3iidBJRxqa4x2Zsd3deTLWg9swZAuA5BB5rI+opf6fnzxd9ev8AM8XrdlZpsVg8yA3GICLKgDmCGCxGh8PIbADrUnF4OzdtoqOmZrdl8oktbzt4lIA1bQyuugFMjF3DbIuTmDgFQIKrGTVo/i+UVWWMI7Wh8MlVSXMKGRSWY+QEmPOvXpdjkX3ZkuIZRffpM6c06rPI6ULNoNmHmp1Exy1ocYg3mhg0KqkgZRrJ+szVhfsgBXRyc0AkgKTA2gehHvWSMbtmqUqorLuAKwYEHSNN/wDcf3NKxXDcqid5IYdIp025AGaCG031JgjT1gVJuXT3a82mTPMQddOen0qMoJSRJSdEJcNqPiEgzJIg8o1osDhmzjUgT1mSOVWFxTkBIiP5CJ1/vWmcIh1zSIII+3tUZwS3QRm31FXsMXLNJHIA7T1iNdaQMBdLlQxgLm2A/vXpVrbw/hLE6At0kRoD6TFC1hSt7KSJNvbctLLp686pcVdstjJ9EMcL4EbugMvygSxnYRBPlPnRY3A5TkcDMpKnTXmYgfX0rqHBOGLZsLIUlZDORz3MHWSOo0OXyrHcZsocYc2ZQVQ+IQdfCdBtoT8qri1dJFkk+rMtwzDjEXltJuxy6rEHpG5O/TarLE9mHR8gIIhoYBgsgwVzmQx9KRwTCBsZdNpWZQWHiIlGPPSf1TGu3WKn4fh5AYNBGunQrqRqYCw3vpWrHhg0ZcmWSdFFhlulyiBywIGjkkz01H/irZbuLtiO+cEcu+VjI11CnKumsFgad4KobEvcyqgWFyZt2IEkREAgD4evnVxisXpk+EZfDIG5IbXKJJHIkxtUo4L6thLN8CkTtpi0cW2xDhpA8SEwTEbT1HOtFg+IXLt0G86XXVXQ6CNVYZSojmToetYni2FYY3MwLBVtmSZkgz8W0+laLgPEkuXwVtFPzELH94s2tVwqMuUnJXHmFcK45cv421fJH5araCgQG0bLzJ3Ya+e1XVr8VjEthjH8Lz9IrL8JvouIS2lthlupLHUaOOZM8gKqbeD7t1E/CYOg5achRLM4VT6iWJSu0dNsfidaIBNm6AegBPyqXa/EfCkw3eIf4l5CqPsT2IwuKw5e/wB67Z2BHfXAoG48KkRpBqx43h0wgs2cPbCjK+05myDKMz7nedSaeTUZMcYy62Rjhxyk4+RbWu3WDP8A936HT6VbYHiVq8JtOrjaR13j112rJv3TYd8RcQuAVIMKzWgbcFlEQxGbn08oqxv4nCWGS9lNsZxbfIpQNJzCQu5EyPUjnWSHFndSj8Cx6KNWmabLQp5YOomOUiD8jtQrtrImrOf4bPPX+FY42jeSxmskFg4YfADGaO8n6VMXz6fyro3YhZ4ZhwdZtCR1DMK51cIDN0BYD0ryul1ss+TJjkl7LrY+g8CUrk229kS8Xw5rahjkg7Q0k89qhttU3Hca722qFYCRBLk7CNjUGfOtkW63PS4eZx9vqUfGiBcE+ddY/DLETwvT9D3R75lb7NXJ+P8Axr710f8ACbEAcNxBYgBb1wkkwAO7s865nGY3pk/iv6HiNQ6z5I/xM1/GvFhV8zcH/wCu5XJOxuEtSM9tYZQ05jtAWFAIjViZiRpXWVxyXMJZuWmV1zvBGqmFuD31EVzLs3iRdzZmhr03GCrGVWOeA3JQW1mYCAc6t/00mlki10r7nF4j0Tse4hwJdTl7sbqUdnLMqkMQCZk+FdeZk71Tvw9pyszlFBWFMGASrSXOUmZ3ExFaXGF8jFmCgEZPDAYqZK76AydfIGah2MU74h8+VkUK0L4AM0nw6HadieZ3r1cuhy4v4isPjEVbNu+rqtsEK1w2biwZjKEQwPFvD7fJf/0zhLlxFGJOaZdUXKCkAxmYAH/lA3JMxS71pZUnwLm01UOwkE5dVBjT6a1Os5Lt5XC3AqZmDsZZyARqdRGwgcvWqcjSi2luWY7ckmRMfwjDsjqloHK7hTJnOuUtLTJgtlI5ZD6Bm33KQVsLsyGS5yggq0w50+QHXWpGAtLYJW2UYqXuOrk6LNyQVEAfErRzI9qWrKAioQzlSAAcoWFBM8soAMxPw+dXwhyxprdFU5W7TH8P2Swl22WUsAArFVfNLDMurNJ1AE6j4fOoA4DYVCSjh8k+G4CGObKAZBgEennG4sMGxVgRo7bBfCCgGYk7yc7ETtoByNMX7iuknMq/CcpCw36SGYQevX51RFJqXqTm5JxfwKDgOF7xmRfiBMRBJjy00ABO9aa1wezZa09xWZlMkKYkDUkxykCIPrtWP4Tdde8ytGjBiASQAQGYHkda1li/cunvFe46gZCyKRBBGXwjfeSTzI5U4wjKO6JSm4vZllf7QM3dnDgAgNCORlKgkzmEzuRqNqxGBuXL+KTP4TcYaNqAJgCW0I56itA6E2TAChRBfcZgQgAIOg++tVKWiuNti6RouYx4Y0JjXo1VyxxT2ROOSTW7LdeE2cLh71y3mcmXJ0+GTJUCDPxRM70js9g3x0i0FgNluG5HhBjTKokRr1Goq4T8sZlUFRCqpULI8VwnbY5hIEfyqT2ctWbeGtBJyuDdlM2vi2YDxHQQARvAO9QyzcElHuSxw523Ipr/AGV/Z+8YuuIUEad2wIQwPAoJzPHIGTIjeBkjiWMG3cmyAGRcjTr8Ukvv5yZ9q6YtwOhMOM4kgEeEACSAfYSNdOtY67wPKLZOqkEbAd2GICSYgHQUsLcm7Y8qUVsVnD+CXsRddgUUZVyZoXNqROuo2O0/zqyw3CXw7A3HRjI0BJjLrzA8x7VYYK+uHdFJ8dwBQvMBRO/LpHl5mHMXauXQTE5AWfYRpM5eQA/vpY8EU+feyEc0n7PYzN9suKvgbrcuH5M0U3xS6Bibwg6Xbg/7zFWfFLCLeuXHLKXYgKYIzGNJEg6nrUHi2IV7huZyVJkAAEiYnWeorDLFsvgzYsm79Dpv4cL/AOkEc9fcM4+0fKpnaHDr3iM5iA2UmSAxUqdBvsp9qwvBe2V3DWQllEYCASzAxJLagEQQG+oq6/x+7jWFkIHcAvCCNI13apZYLLgUG6aooXPGcpwV7MuOy/dpnth1e5mdnIBAYMc2gJIA8UACi4rxU3LndizKAgZ4Il1GY8uRU/2azNnjgwlxXKkF/BuPrrvCn5V0bCzcXQEwenIgEH5GuJqdNLBJqrv53+Rq0uaWWHNOlv26BYTFgoD/ADHWjqnvdmpYnv7iST4RZJA9+dCu5izNQinHsjLLHcnTOYWu02IFtbdpu7RQFAURABkCab4djO7vLcIz5SWI2nrqNjrIPIgGk47hzWHa05BZIBynTUAjU+RFJwmJNtw65ZE7wRqI2noaztKLuMUj6Jw/Q4cGFqMuZyW+/b4eXqdEtdpEdM1tbeTclrpVl11zKYPlpI6Vku1PFv2i4pCZVQFQ3ihiTOzbDoIn6RF/x65EZbcchkED0HKo+K4g9wQ2WJnQAaxHL1olmyS2aRTw7g//AMmd5bb8rfT5JX+Zm+1J1Ux+oj6Codji11cMbKswsu7llGzsFt6HnpCn3qV2pufCPPNPtG1VfejuEHMXLhnTYraG2/Kr4pSirR5fins6vIvj9jtvYXXg2G1/U8+U94dvesthb1ru+6teIWs6KV8DX5LOC5I+GCoAzD4TMzV1+F1wnhhUn4cRHoGTT71luCKEzIz6BzOkSYGWOmx+VYeERa1WZfH7tnP1m+GLLBcdduCTaMLdT/iXDtJlRJJWYA0A0p3hnC72Kfvs3crBRFAXwZCQoAG0DQkgbc6lYjFm5bUEupF4MkIoD+LMwkkecDXYU9w7hgNu73qXR+a0w2XxE6wswo5k7QZ1Gtelrezl9qEpgkLq125MEAs51kAAZQAWjYk5jtsOVL2mxJs2+8R3kHICWJHiJka76E6+fKrY4DIzPYzXXEANcZWEGToQPDtEzFQO1WEe7a7x1ZZyl+7kpc18UR4W8vtUMqSVr9MnC7pjNqy2JQ3bpCXLqRlErmLkAZgD4QZBjoutLtC/ZYKltHIJ1XLLZlmDBgqJBI3GutWYtsDcFxAVRbcEeJVU2zCyogtpJ8Uy21ScHiltXGGWSEdRHwvc0UADYaaTp9KPapNsHTbVFBwT9ofFpZW4nwSc9udAniI2gnJy5x1NW2KwRV2EWZcyks2VQJYgrtqSGgjrR2MX3N+5btxNvMUIWZU2VHrGduupJ5inv2xVULCubaOodIIzlB4ZO8E6nrpUFFRcqJSk2omJ4dh7r94oIQ5TcMiZBAJAAO5gVsP8OyW7Wc5XKKNZzAATJjadB6DrVBhsWrFDbCuThrM5dCtwJ+YZGkg7+kVf8Px5uW8xOs7RMCSfE0GJnbTf0pY0nG0PJs9xu6t8Ky2kQm7dPhbxi2CJzLnnoGGxXTeqLi2DZcYtm44kIq5kzPrGaIaCTOh5VormNZSneMbaww0GugA1bYmTlJmD8qquL4pWxIU7m/YgA/o7q5MONAM7g7/aajPdpjj3RbX+HuVde8VmynXT9IA3EeHUTIAkc6ncGwWTC2CHSEUply5C4nNlDKZbUmDAEJzG8Hil1kB2UEQSsMMu8DWdSBz61a8OYNhrOUqhW0GlQTmJXI4CxoQSTJNUZ1ui/C9mSMTw18Rh7iW7gDGFJYHwEAEnVp3GsR9apjhrxUDMtu2i9z3asQGyIFmDqyqSddPhq34ld7vB3DbGq2zqQIDEHU7SSD76VU2LuY5QCYtjXlkDaRu0tOaegHTU03cWovYh2eFXcR3jllUJBW4rZTbuJKh9WEg76kU9jbRayQWuW3P+WYB/LJkjWdR5ipVzFjMFXK1t1U3SSAmsKVYEQJEAjnI21qOmNt2cYtyHIyvnyxlIdXRcgbTSIgmR71p7MoXVUZa0HS4Q75jkEsRrB2g8oJ61BCuAikhi6hgABPiOk6SN/pV5i8FfeRZ8XhXKRlG05z4vVR71DXBORauncKilomXUyQFET13HtWKa2qzXF7k3AcCbEW7qW1OdLSsSQIzG4YUSRBi2ef6tq1n4b8QS3iLQujxujIHCiASF0J3UE+1ZvD8UewoU+Em73lwm3cU6gkebLMCRttrvVXh+0Fy1ae5aYZkuFJy6RmkeE6/u1TjbtpG/JjhHFFye9/I6x24wOFsW5uLJa3c0g7aAkkfq10JHXWmewfF3uDumuEE21UDKcwe3Kn0lQtZTiHbw4u9bS6v5Vu3MW9S7sFkFjqBrGnTzpfCeKMl9nDd0zNmHe7qYGhPMnTWrL5HW/n+rIw0eTPC8a6XZccc7DYHFYh71+8TccjMcnNVCDl0UUKYxXby8HYB7YAMRkzfXnQqXjx8n9CX+2avtEm8d4HaxVqWhmmX8IznLoIYiV06dPOsZe7N2rTQcVh7S7gX7hV48gF1HKavLPE5vMFYySGidh5+9ZztRxWwl0G/JMeGNdt9cpqbSlGmUaXW5dNl8WHWq/IdHDsL/APkMOf8AQtx/sKNMBhC0fthn+HB3yP8AqMCqPC8etXGy2bNx2/dBEn0Eik4/tObHhOFKOw0z7wdJGpqHhQN749rX0l9EDt1wREKG1fW6IOabbWyslVHxTI1110is3icLkw6HQlrtyCDIZVCqY/5ufOpbcedrveuFZtAFghQIMDeYBIMHcilY3j5ugI9hWVYCAFlKgLl0ymNdzpvRVbJbHOy5pZ5vJkftPqbz8Jb3/o788r1o/Pw1WcMtn9quKYC94QZnTwrBiZPtVJ2Z7WnBWr9s22U3DbZSVnKyMW8Uld9B86hv2lBu3LmV5dy3IQNgIneKo0mJ4tTkyS6PoV5nz4lFdTeYy73YttcZDkXwKV3mXLA8hA6z4htVfwTjpd8QpzF84gBdCcgXxPyjTnGvOsne7VM26E6z4mQ/+3Sk7YXRIgwdwGAH/agrpeLutjL4WzOiXFc3UJzskw6wkIx8JyqyksFUbsT4tfDFRO0yYZFa3buXluKD4SG+E+eaJM+9c/u9qLx6AbfE+0zHxAR7Uxie0F+5GdpygKu/hUbAa/WnLMn2IxwtdzpGHvtctOSpRSUYAIyEkAqDB5wwJ5UWIuM1rMYzuVDCIUQSc0ddOYMmsJhsHir0Fvy0gHM6bjkVBEv67edSTgQu15s3kqD6R/OoLM1RPwlubo9qEsJespbVjeFq214taQLbXOzZVJzEgsABEbmeVUqcWti2qfqXQZSpX4T4iZ68gOZqiwWKxKFgBZuiPhe2uZgdJGUKdJ/eqFxFWuYhRbVbB7sFlNwhFYFpkt10+dQ8WW/xJeHHb4FlgnCvbAdrcLLEDWCDMCJ3PlV7huPouH7q5c8QQoGVX2Yy0qQAdhB9a55fwzgw2/qGHz1FS+H4BWcZwYMRlVW+csIqMZOK2JSim9zY4ntDaIKi6EUiJgT/ANzidYPtVRe4rbFwOlzMQywdM0jWYBI+vKmBawo0hp9FH0mgHtfpQ/Mf/GouTbskkkizx3bBHTIbbDTUgQWMASTlOuk+9OYD8RGs2giWyyAFQGJaN5/ROsnyqoF9Rtb+f+wpu5xBgdLS+o/8tSbcuoKo9C5vdvb1xWU23yuuVlE6rEROYEaaTUO72mvjVLOUAQInQDyzHryqAOJ3I/SvuJj2GvzqNcxhOlxwUJEhSxJEydKFaBtPqWq4/EXrQDqgUyQrKpGUaFjKyo5Dr6a0MBxS736W711O65GdIOgVTG4PXzp244vLK/C2g0IkLoBlMEgGTHOKbvcGVe5YgZWuHNAhQqqA0CdBm033npT5qYVZe31Cibly6ir4vAcpZZ21BkHQab1AS02NcW8Ct14nTLEAxqbjEADQmPP2qxwPCUuW8tu45KBvjgFUPQSQyLI5giJiNau+wS2MHcuO7lSLYU5hEkH9KCSSBpzMATTjKM+gNOJFwH4TY1h+diUQQAJLXmyjYECAAOQzVIxn4bphylvvTcXEXIMjIEbSIPiMac9dK1T9r7l7TB4d3H+Zc8Fv1EnxDyBnypu3wW/ddLmKvyUZXVLQhFYa7kSw9gaw6niWk0u05b+S3ZbDBlyb18xrCfhnZCwt5s0ba5fXKTJ9ZqNi+wq2jnxeKtZTMd4CpJ01JNyT6CtjhbmVgRA15VH7X4Fb2HYxZLW/GrXrXeqkascg1Jyg7eVcVcSx6htwbW/ejqwy6jGlBy2o59icHwxmJfH283OFMT5b/ehUa7iHViP2xxHJOEAoP9JjUUK3e35v5f8Akn4sv3382VOFxAFwOxYRmE+Ux8PP0qB2la0uRrii4CNGjSSdYB22qzfDeEaAbgDn96lLw/EnKmFXPdYJvlAgl51I8IWMxPlXYTpUcF7sxSYTD3DKBrbA6MpIgjnHl5VZcQc4nCulyDfw8OGA/wCIn73uAQR1FJ4zhLqG3cvIEZmCFtPHoQpzCA8xIMbGmcDfjFop2dXtn0In7qKadiKi3iQbGjBWzwfCskQIGaJNN4K4wcSW6z/596scLc/ZoRmKy3iZGMQyyukAiOdO4XAvfuKWutctEEgliwBDBSCGOnOOulFjqh/h11S6FsurCZjnod6h9p7NtYKBdSwAGoABER00qdZwvc3LcqvxrqAIIkU521H5KtmWBdKwWl5y8kCwF8yfvTsSMth+G3rmq2rhHUIxHzAipR7OYjlaf3Efc1d3+0aLbRUuaBVEA7aVUXuOzzJoGV+Lwdy2wW4MpOvL7g1e9kmQFy4UkFYlQYGpkZhofTpVDfxJfr/4qw4Hj1ti8HkZwsGDHhJ009aGMuOOcSZgbp10MeQ2EdNp+XSqS1cedyx3gc/KPOrPh2JS7bVW3ACsNjp/e9aTs+mDwp71g11xqqvkCKw1DEjVo9hpsKiwRV8UsDDXQHnwGD7iNfnVFxjFBrs7FJWeo/v71L49xJsXdYp42LFjlBMmZ2HKaes9kL9+65W1cUTMuMsAiedNIV0UgxE6VJfPYZSV9p8tjG1bXCfhSQAWxKIx/dV2OvL9NPYb8NrcxexDMsk+FACT5MxMH2NJ7Atzn54o3IAe1NnHuef0rqa9gcGP8w6bSN+s7/3tVpguxWCj8uyGIEnvbgHXYArm2oTGcWz3DtNOpwfEXNrdw+x/nXb7OEtWTC2LK76QGM9SST/YpbYpuRy/6fD9qVgcZTsFjDl/IfxbaT9RVlhvwtxjEZjbtiRqzjT23+ldVfiN1hDXCRr8j/tvUdyepp2BluB/hzdbPba5ZfKjNbyk5WcNorSvhU7yJgmmePdmcRbFtboyF1ZUHhyrA2Cq0wCTuAPWtet0qdCQdtDBqv4vwvv10co2bMWygknzO/1qD6kl0MnwG8tnEWhbcvDqHmN5ysunUSI38Rrd8D7M3beIvNiUR007knU6EyxDTB2rI3+yOIzBrd23mkHMQ06ajT261IfHcZTVu5vx0In5uBXP1umyZ01B1ap/q0acOWMOqOnyY6e+3ppWd41xRuH4eVzXlWTNxvGAx0lhvrPsKxN3tfi0ab2Bug9bbXCNP9DZRSsZ+IFg2Xtsl0h0IIyElXEwMzR1J20jc1wo8Gni/iVq1X3tm2Oqi3vt+f8AYsLX4kY24s2rOHEfpLNm/pVlwf8AEwDTGjuzMZx8IJ5MBqPWsDgLgR1ZGkMAT5aaj05zP6qrO0t9DekPuBK6xz16f7V2pcK081UY16dTItVJPfc7gLRfxW8ZeytqMrWyseRy0Vc44B2kwaYa0ty9DhfEO7YwZJOoEGiriy0OpUmk3/1RuWaDX9x1cVm0I3aY5/3Nb/g1+3h8FiWTxXDaW0oWMzOxZSACdAJBOsAak1zoAm4ST4QDoVAljqDJq84RjhZTPcDsG0lR+qQQCSYAnX5V7OS2PPOXKmxfHODu6i7cAcXnY2FZjc7pVWGNxQoUNBiNlk6bVyniGLf9ozDwsreH1nSB0rqmOxhe6yIZViCpQmczQAOubbQdKldm/wAtHEEMLjKS3xaeZ13NU45bUZtPlcsjVf5OVIMRbabfep3gzfCQW6kSNfapVjgOOv7m8Rv+YzAfI/05V2B8USZJM7STr86QbvnU7Nxzq5gOJFVU2bZAjUhAZ6+Nxr6CordgcVduF7ptKTqxa4OQ5BQddIArpmcUgtTTCjCYX8L1yzdvhTpCohb5kx9ql2vw1seGbt0mTm8KqI5ZQRM+c1rw9CaOYKKDC9g8IhkrduayAzge3gUTVthuGYcAgYPDr5lFZo2MnUz71Jp3A4Y3WCrGoJB5EATp1pOXmOiNw/hCYee7CBYJACW7gBJBMkglZ03PIVYJj2E/DqIPgQadNBTWMwjWzDDQ7HkR5f0qNmqDUZbjTa2HmYDS2qovkBr1gCMvTWaWlwSJERGxk+ZkgRUUtFGLlWcxCiSL/SQPYweu29IX5+vP5Uz3lHnqLbY0qHZoqRScx8qQx2KLMdtP5mkEnpQpgLk9aTr1pMjrHypwJ50AJzGhJ6Uok0UUAAUF9aHzoKetFAKzedIe2D/YpcjpQIooZS4rsjh3M5Sk75GKg89hp8qlYLgli2oU21cD97Vj6sQSanBf7mld2KKAqL/ZrCMxP7PbEmdvnyoVa935UKKCzK4zDB3MRAJA19vtRjGM0YcOFtq0weZgSQQJJ00G3ypCXFCggZf1AT5nmarGxbM5K6TmOh16iPYVNlGSuXcn8Xw9y2Q1pCtoNPe7EtOpWDJAM61bdlsYzI+Ykw0id9RqZ9azGM4rdMBmZrR1gwfEBrEajcVYcC43ashzcYjNljQnQDy8z9arhF07M2mjTTNiblVOL4/luMoSQozEKwzZYmVzEa+R0PUGq3ifaMPaixJzSDIIIG2n1qptYCVW4r5SLncjMNDcyhtPUGK04ManKmaZZPI3Fu+GEjY9aVmrL8Gxr237q4AgJZjMnlsvLU+fOtvgeFC5bDZiDsRGg56ExyI1rPkaxumXxTkrRXm5Se8Naazwa1AOXNpzP3HWn7eGVPhVR7fes71C7FqwvuZK5fVfjdUkwAZljBMKADJgE+1WPZjiio9xkz9yoGcvadBJG6AiSunKpmK4oiE+NAdgA0uT0AUE1IshWtI1uSHUktrqeh15HSalGPjxbuqFJ+E+lkwX7OPsE4W5beHUEhgRoQWUkTlJXynUVBxfZcgwpWTsCSD5gE+FvarThmEiwt3LlZmZ43JEwJ9VA+flVwmW4gI1B/vUH7VTCbTpBkxqVOzmeKsFHKtII0g6fQ03FTe0HFFbENaAAyPGfNoFCzz3GwBHPMOVRQK1Rdozxb5nF9hEUoDzo6IxUiYZnyog1Bm6USTQArMaPPQLUU0ALB8qWDTINGaAHoNDL502LlKD0wFZfOiLeX0owaMGgAI3l86mNwq5E5CfQiouWglwrsT7UnfYaruPHCuP0H/pNMuI5UpMY/7zfM/1ozj7n77e5n70vaDYYk9PvQoi5oVIRjTZLZVJAkbz8/5fOm7tq2twkCWgDckCOgO1R2xYRjn1ABiTtz09qr8NxgXAxCmARvyB/varrXYzT6blpjLy5CNJOw+5FZviTwQB0J9tBy9PpU3uznLOc0wQR/fnVTjL7ZyoMDQGOfMCegqF7hD3tifhcUVS2VaIclhHxDSNeXP6Vozh82BBJgftUzIB0txAJ58xWMOLCqq7yTpP3jUTVr/i+bCdzBB7/vo/g7sIB6zNbdJDmyKhTtJ2XPHhnuWrq5mEhXUT4T8OaYgHUesVquxuPvlLtvRgkEO22XSVIAOokGdZzeVc3GMJQI2oBkdR79P6Vsuzva62HwwAfwTbuCB4rZJnQbmC3yFbNRonlhKHft+voVx1HhOLrbudA4RjWzOGXeCoUiCee+3L5U3ieEPdctdc8oRfhA166E+cVBvYvuMVb8XhYqVO2ZGMA/I6jrV7iuIqmYsQoG7MQq/9ZIB9prx0k0zvJpkD/BbajZjy+JtvQGIp23CKvxZFDHKpMnnpOm9Z/HfiVhluC3bm8xMEoPAp/wBZiTpsJqtxfbxpaFEA6RO2upn2003qzHHLH2olOTJifsyZ13CYtDZTNK+ESGBBGnPlWe4jxZbOe2rv4hmU29RM6pmAOXNHLUSdtKxfE/xLuCxbS2yBzIkIS2XKpnKTAiY/pUS3au3fHexDQD3Y18L3GHgZjqIJkaAcquWOUpKzPLPBLli9308ipwuAfEPcuPMCWbKdSzagAHTLmI+tXnCbjm344MEgnQHkR4BsKqgbpBFpY8OUgkAEyqwZOniMb1K4bxbw5AAHLRcmDBkCA3Mf1qcZWzi481z5mXGYUeamxRyKvOwLmhNEGFAtQAoGjim81BHpgKmjowaIk0AGVoRRquuv3oipoAKTSg/rQA86I7jSRz12oAczUQvdKSonyoAe1ACw5NJ35R70KZu3YoAUw8/vR1COI/uaFAHM+IYhso13Kg+m1HdOgHIkT50KFTMuTqiTY+BfYfUiqW4fG3qaKhQuhPGWOCMISN+vPeN+VMN/xF89KFCujo/dl+RU/eHgK1X4R2gcYCRJ8X3mhQq3ijaht5fdFulSci24gvfI924SXF68gIJUBUuXVUZVIXQIomOXmZhcbOd7ZYknK25Masx0XYf7UKFecx9X6luubXLRHvXitvCFYUzdMgAGQ2h0FafjXCrVtSyIqnxaj0G/WhQqeTqc2XuMouHnO7BoIyPyH8H9T86hdo7htBFQlQWRiJMEwddaFCrMW7M+B/8AMXt68Rw9mESvdQYHMAmdNTJ3NWHZbglm+lvvUDZULAyyme9RZlSCdCaFCl3ZCC3j6sO4gzMOjMB6BiB9BQCihQqR310HEXyoUdCmMJqXaWXUciR/KhQoAcdYYgbAkfWksKFCmhA50ktQoUAJalTQoUARO9OYj0qWKFCgAm2qHeahQoAglqFChQB//9k="/>
          <p:cNvSpPr>
            <a:spLocks noChangeAspect="1" noChangeArrowheads="1"/>
          </p:cNvSpPr>
          <p:nvPr/>
        </p:nvSpPr>
        <p:spPr bwMode="auto">
          <a:xfrm>
            <a:off x="215900" y="-2317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6" descr="data:image/jpeg;base64,/9j/4AAQSkZJRgABAQAAAQABAAD/2wCEAAkGBhQSEBQUEhQUFRUVFhYVFxgWFRgXFxUUGhgZFhgaGBUXHCYeFxsjGhgaHy8gIycpLS0sFx4xNTAqNSYrLCkBCQoKDgwOGg8PGiwkHyQqLCwsLCwtLCosLCwsLCwsLCwtKS0sLCwsLCwsLCwsLCwsLSwsLCkpLCwsLCwsLCwsKf/AABEIAMMBAwMBIgACEQEDEQH/xAAcAAAABwEBAAAAAAAAAAAAAAAAAQIDBAUGBwj/xABDEAACAQIEAwYEAwYEBQMFAAABAhEAAwQSITEFQVEGEyJhcYEykaGxByNCFFJiwdHwFVNy8TOCkqLhJMPSFkNVo7L/xAAbAQACAwEBAQAAAAAAAAAAAAAAAQIDBAUGB//EADcRAAICAQIEAwYDBwUBAAAAAAABAhEDBCEFEjFBE1FxIjJhkaHBQoHwM1JisdHh8QYVI5LiFP/aAAwDAQACEQMRAD8Am2rVPhaUqUqK75xBEUIpcUUUCExQilRQigBFCKURRRTATFFFLihFACIoRS4oRQAiKKl5aEUAIihFLihloATQilxQigBEUIpeWhFACYo4o8tGBTATFHSooRQAmKEUvLQigBMUcUoLR5aAEZaEU5loZaAEZabe3T+WhloAgmzRVMNqhTAWBR5aWFo4qAxvLQy05FCKQhrLRZadigVoGNZaLLTmWhFFiG8tFFORQy07Aby0MtORQigBuKEU5loRQMby0MtOZaGWgBvLQy05lo8tADeWhlpzLQy0AIy0MtOZaEUAIy0MtLy0eWmAjLQy0vLSgtADeWjy0vLR5aAEZaGWnMtHloAby0MtO5aGWgBvLQpzLQoEFlostPZKLLUExjeWiinctFloAby0UU5loZaQDUUWWnslH3flRzJDpjGWhlqR3J6H5UP2Zv3T8jUfEj5j5X5EfLQy1KGEb90/I0f7G37p+VRebGusl8x8kvIiZaPLUr9jb90/Kj/Y2/dNRepwr8a+aH4U/J/IiZaGWpZwbfumkNZI3BHrUoZsc/dkn6OwcJLqiPlo8lPZKGSrbIDOShkp/JQyUWAzloZaeyUeSixjGWjCU9koZKLEM5aPLTuSjyUWMay0eWnctHkosBrLR5adCUeSiwGstDLT2ShkosKGstCnslCixBYK04t/mZC35hkLoVB8OgOnnUs2vJNyPh/iA69CaRdxCqolgDlbnruOVR7nHLQJ1YweQOvjnT2r5Zrc2vepyRxSnSk6q/M9Zp9Kp44vk7eRL7vyXl+kfxf0FJchQSxUabkKOS9fMmqjEdprYJlmQBVPw+Jz4gQu4/nrWdxXbB2fLh7LBjoGZCWP/M/kOVX6fQ67KubLllH4W2zfj4ff4UjbLiAT4czf6LciJPMLG0c6dSTHiPTYD9wdPX51zjFWse4/NuMg6F1//nOK2HZEhcIoLFijMGJMwcyty8iPnVfEtJLT41KE5N3W7LM2jhihzJp+he3MK5VcpYyCTqBl3A5id/pVBxbtVYw142rzOHADETMTJAJDaaEaHkBTOJ7T3xh7WJtqjW7neNlLMDlAJViQI5bee+lcgu8U793uuMzOxZmPMn15RoPKupi0WmnFUnJ9Hu+vzOI5TT3dHWx29wmkOxMjQmNNNdT5betSbXa3CGPzQdv3z+75eX1rjScOYDMy7kE+EwAdAF0g+1G3D3KErbOhKkkGARv61ZLg+mfWEvmxLNL95HbV47h9PGDqBz6rrry0qSmOsaQ9vl+tf4fPyrz9au24gkgjQy2unoYpdrE6+Byg65tW9ByHnWZ8F0m/vIsWXJ8D0Gr2yYGUkgxEHlHL2+lPZF6Dny82/rXn48QI2u3CeQDSfrt61Kw/GsQo0vsvlodPM1nlwLB2nJeqJeNk8kd3CLGw+n8P9KXk9fn6+1cNsdrsWp8F4tJkkyAT1JnXbzqwHb/GDTOhnQCAD7GNKp/2FxfsZd/SvuPx33idebDg9OXLy8optsGOnyPlOx/rXMrH4n4ofFbUxprp9oqXY/Fts0NZnyU/z1rVDTcUwfs89+rf3TKWsE95Q+hvmwv9kH7iRSf2Y8tfQz9qyVv8WrUeK06n10+wqZZ/FDBt8RYbbqP61vx8Q4vj9/HGfo6+/wBjNLS6d9G0X5tUO7qvw/bjBPteA9Z+x0qda45hn+G9aP8AzAfzro4+NzX7bBOPpUl9DPLQr8E0/oKyUO7p9bqGIZTO0MDP2pRtDqPfT710MfFNNk/FXqmv5oolpMke3y3I+ShkqT3VV3EeNWrBh805S8KpJygEk/JT8q3LJFq09ijkd1RJyUeSoNjtHYa4trMy3GAIR0ZWIOxAI286tclSUrFVDOShkp/JQyUWKhnLR5KeyUMlFhQzkoU/koUcwUYbEcT6VX3uIMedULcYf/Lb5r/WmzxVv8t/pXnbPrsI44/4Lh8WetEmMIZT0ZfvH86p/wDEz/lvTdzin8DjUcvOiy5uFF7jsVJNXHZbO+Cxlu0fzDOXyLKig/8Ab9KxeI4qA0EN8q2f4bMT37QcrLbgxoSHcH3kfSuVxR1p3Lyaf1Rg1ssbwSimrX9TRccwa2sCltNFS1cQegtkfyrj/ZvDI3cIxIBhnMSY32jrpXauPWi+HVREt3iidBJRxqa4x2Zsd3deTLWg9swZAuA5BB5rI+opf6fnzxd9ev8AM8XrdlZpsVg8yA3GICLKgDmCGCxGh8PIbADrUnF4OzdtoqOmZrdl8oktbzt4lIA1bQyuugFMjF3DbIuTmDgFQIKrGTVo/i+UVWWMI7Wh8MlVSXMKGRSWY+QEmPOvXpdjkX3ZkuIZRffpM6c06rPI6ULNoNmHmp1Exy1ocYg3mhg0KqkgZRrJ+szVhfsgBXRyc0AkgKTA2gehHvWSMbtmqUqorLuAKwYEHSNN/wDcf3NKxXDcqid5IYdIp025AGaCG031JgjT1gVJuXT3a82mTPMQddOen0qMoJSRJSdEJcNqPiEgzJIg8o1osDhmzjUgT1mSOVWFxTkBIiP5CJ1/vWmcIh1zSIII+3tUZwS3QRm31FXsMXLNJHIA7T1iNdaQMBdLlQxgLm2A/vXpVrbw/hLE6At0kRoD6TFC1hSt7KSJNvbctLLp686pcVdstjJ9EMcL4EbugMvygSxnYRBPlPnRY3A5TkcDMpKnTXmYgfX0rqHBOGLZsLIUlZDORz3MHWSOo0OXyrHcZsocYc2ZQVQ+IQdfCdBtoT8qri1dJFkk+rMtwzDjEXltJuxy6rEHpG5O/TarLE9mHR8gIIhoYBgsgwVzmQx9KRwTCBsZdNpWZQWHiIlGPPSf1TGu3WKn4fh5AYNBGunQrqRqYCw3vpWrHhg0ZcmWSdFFhlulyiBywIGjkkz01H/irZbuLtiO+cEcu+VjI11CnKumsFgad4KobEvcyqgWFyZt2IEkREAgD4evnVxisXpk+EZfDIG5IbXKJJHIkxtUo4L6thLN8CkTtpi0cW2xDhpA8SEwTEbT1HOtFg+IXLt0G86XXVXQ6CNVYZSojmToetYni2FYY3MwLBVtmSZkgz8W0+laLgPEkuXwVtFPzELH94s2tVwqMuUnJXHmFcK45cv421fJH5araCgQG0bLzJ3Ya+e1XVr8VjEthjH8Lz9IrL8JvouIS2lthlupLHUaOOZM8gKqbeD7t1E/CYOg5achRLM4VT6iWJSu0dNsfidaIBNm6AegBPyqXa/EfCkw3eIf4l5CqPsT2IwuKw5e/wB67Z2BHfXAoG48KkRpBqx43h0wgs2cPbCjK+05myDKMz7nedSaeTUZMcYy62Rjhxyk4+RbWu3WDP8A936HT6VbYHiVq8JtOrjaR13j112rJv3TYd8RcQuAVIMKzWgbcFlEQxGbn08oqxv4nCWGS9lNsZxbfIpQNJzCQu5EyPUjnWSHFndSj8Cx6KNWmabLQp5YOomOUiD8jtQrtrImrOf4bPPX+FY42jeSxmskFg4YfADGaO8n6VMXz6fyro3YhZ4ZhwdZtCR1DMK51cIDN0BYD0ryul1ss+TJjkl7LrY+g8CUrk229kS8Xw5rahjkg7Q0k89qhttU3Hca722qFYCRBLk7CNjUGfOtkW63PS4eZx9vqUfGiBcE+ddY/DLETwvT9D3R75lb7NXJ+P8Axr710f8ACbEAcNxBYgBb1wkkwAO7s865nGY3pk/iv6HiNQ6z5I/xM1/GvFhV8zcH/wCu5XJOxuEtSM9tYZQ05jtAWFAIjViZiRpXWVxyXMJZuWmV1zvBGqmFuD31EVzLs3iRdzZmhr03GCrGVWOeA3JQW1mYCAc6t/00mlki10r7nF4j0Tse4hwJdTl7sbqUdnLMqkMQCZk+FdeZk71Tvw9pyszlFBWFMGASrSXOUmZ3ExFaXGF8jFmCgEZPDAYqZK76AydfIGah2MU74h8+VkUK0L4AM0nw6HadieZ3r1cuhy4v4isPjEVbNu+rqtsEK1w2biwZjKEQwPFvD7fJf/0zhLlxFGJOaZdUXKCkAxmYAH/lA3JMxS71pZUnwLm01UOwkE5dVBjT6a1Os5Lt5XC3AqZmDsZZyARqdRGwgcvWqcjSi2luWY7ckmRMfwjDsjqloHK7hTJnOuUtLTJgtlI5ZD6Bm33KQVsLsyGS5yggq0w50+QHXWpGAtLYJW2UYqXuOrk6LNyQVEAfErRzI9qWrKAioQzlSAAcoWFBM8soAMxPw+dXwhyxprdFU5W7TH8P2Swl22WUsAArFVfNLDMurNJ1AE6j4fOoA4DYVCSjh8k+G4CGObKAZBgEennG4sMGxVgRo7bBfCCgGYk7yc7ETtoByNMX7iuknMq/CcpCw36SGYQevX51RFJqXqTm5JxfwKDgOF7xmRfiBMRBJjy00ABO9aa1wezZa09xWZlMkKYkDUkxykCIPrtWP4Tdde8ytGjBiASQAQGYHkda1li/cunvFe46gZCyKRBBGXwjfeSTzI5U4wjKO6JSm4vZllf7QM3dnDgAgNCORlKgkzmEzuRqNqxGBuXL+KTP4TcYaNqAJgCW0I56itA6E2TAChRBfcZgQgAIOg++tVKWiuNti6RouYx4Y0JjXo1VyxxT2ROOSTW7LdeE2cLh71y3mcmXJ0+GTJUCDPxRM70js9g3x0i0FgNluG5HhBjTKokRr1Goq4T8sZlUFRCqpULI8VwnbY5hIEfyqT2ctWbeGtBJyuDdlM2vi2YDxHQQARvAO9QyzcElHuSxw523Ipr/AGV/Z+8YuuIUEad2wIQwPAoJzPHIGTIjeBkjiWMG3cmyAGRcjTr8Ukvv5yZ9q6YtwOhMOM4kgEeEACSAfYSNdOtY67wPKLZOqkEbAd2GICSYgHQUsLcm7Y8qUVsVnD+CXsRddgUUZVyZoXNqROuo2O0/zqyw3CXw7A3HRjI0BJjLrzA8x7VYYK+uHdFJ8dwBQvMBRO/LpHl5mHMXauXQTE5AWfYRpM5eQA/vpY8EU+feyEc0n7PYzN9suKvgbrcuH5M0U3xS6Bibwg6Xbg/7zFWfFLCLeuXHLKXYgKYIzGNJEg6nrUHi2IV7huZyVJkAAEiYnWeorDLFsvgzYsm79Dpv4cL/AOkEc9fcM4+0fKpnaHDr3iM5iA2UmSAxUqdBvsp9qwvBe2V3DWQllEYCASzAxJLagEQQG+oq6/x+7jWFkIHcAvCCNI13apZYLLgUG6aooXPGcpwV7MuOy/dpnth1e5mdnIBAYMc2gJIA8UACi4rxU3LndizKAgZ4Il1GY8uRU/2azNnjgwlxXKkF/BuPrrvCn5V0bCzcXQEwenIgEH5GuJqdNLBJqrv53+Rq0uaWWHNOlv26BYTFgoD/ADHWjqnvdmpYnv7iST4RZJA9+dCu5izNQinHsjLLHcnTOYWu02IFtbdpu7RQFAURABkCab4djO7vLcIz5SWI2nrqNjrIPIgGk47hzWHa05BZIBynTUAjU+RFJwmJNtw65ZE7wRqI2noaztKLuMUj6Jw/Q4cGFqMuZyW+/b4eXqdEtdpEdM1tbeTclrpVl11zKYPlpI6Vku1PFv2i4pCZVQFQ3ihiTOzbDoIn6RF/x65EZbcchkED0HKo+K4g9wQ2WJnQAaxHL1olmyS2aRTw7g//AMmd5bb8rfT5JX+Zm+1J1Ux+oj6Codji11cMbKswsu7llGzsFt6HnpCn3qV2pufCPPNPtG1VfejuEHMXLhnTYraG2/Kr4pSirR5fins6vIvj9jtvYXXg2G1/U8+U94dvesthb1ru+6teIWs6KV8DX5LOC5I+GCoAzD4TMzV1+F1wnhhUn4cRHoGTT71luCKEzIz6BzOkSYGWOmx+VYeERa1WZfH7tnP1m+GLLBcdduCTaMLdT/iXDtJlRJJWYA0A0p3hnC72Kfvs3crBRFAXwZCQoAG0DQkgbc6lYjFm5bUEupF4MkIoD+LMwkkecDXYU9w7hgNu73qXR+a0w2XxE6wswo5k7QZ1Gtelrezl9qEpgkLq125MEAs51kAAZQAWjYk5jtsOVL2mxJs2+8R3kHICWJHiJka76E6+fKrY4DIzPYzXXEANcZWEGToQPDtEzFQO1WEe7a7x1ZZyl+7kpc18UR4W8vtUMqSVr9MnC7pjNqy2JQ3bpCXLqRlErmLkAZgD4QZBjoutLtC/ZYKltHIJ1XLLZlmDBgqJBI3GutWYtsDcFxAVRbcEeJVU2zCyogtpJ8Uy21ScHiltXGGWSEdRHwvc0UADYaaTp9KPapNsHTbVFBwT9ofFpZW4nwSc9udAniI2gnJy5x1NW2KwRV2EWZcyks2VQJYgrtqSGgjrR2MX3N+5btxNvMUIWZU2VHrGduupJ5inv2xVULCubaOodIIzlB4ZO8E6nrpUFFRcqJSk2omJ4dh7r94oIQ5TcMiZBAJAAO5gVsP8OyW7Wc5XKKNZzAATJjadB6DrVBhsWrFDbCuThrM5dCtwJ+YZGkg7+kVf8Px5uW8xOs7RMCSfE0GJnbTf0pY0nG0PJs9xu6t8Ky2kQm7dPhbxi2CJzLnnoGGxXTeqLi2DZcYtm44kIq5kzPrGaIaCTOh5VormNZSneMbaww0GugA1bYmTlJmD8qquL4pWxIU7m/YgA/o7q5MONAM7g7/aajPdpjj3RbX+HuVde8VmynXT9IA3EeHUTIAkc6ncGwWTC2CHSEUply5C4nNlDKZbUmDAEJzG8Hil1kB2UEQSsMMu8DWdSBz61a8OYNhrOUqhW0GlQTmJXI4CxoQSTJNUZ1ui/C9mSMTw18Rh7iW7gDGFJYHwEAEnVp3GsR9apjhrxUDMtu2i9z3asQGyIFmDqyqSddPhq34ld7vB3DbGq2zqQIDEHU7SSD76VU2LuY5QCYtjXlkDaRu0tOaegHTU03cWovYh2eFXcR3jllUJBW4rZTbuJKh9WEg76kU9jbRayQWuW3P+WYB/LJkjWdR5ipVzFjMFXK1t1U3SSAmsKVYEQJEAjnI21qOmNt2cYtyHIyvnyxlIdXRcgbTSIgmR71p7MoXVUZa0HS4Q75jkEsRrB2g8oJ61BCuAikhi6hgABPiOk6SN/pV5i8FfeRZ8XhXKRlG05z4vVR71DXBORauncKilomXUyQFET13HtWKa2qzXF7k3AcCbEW7qW1OdLSsSQIzG4YUSRBi2ef6tq1n4b8QS3iLQujxujIHCiASF0J3UE+1ZvD8UewoU+Em73lwm3cU6gkebLMCRttrvVXh+0Fy1ae5aYZkuFJy6RmkeE6/u1TjbtpG/JjhHFFye9/I6x24wOFsW5uLJa3c0g7aAkkfq10JHXWmewfF3uDumuEE21UDKcwe3Kn0lQtZTiHbw4u9bS6v5Vu3MW9S7sFkFjqBrGnTzpfCeKMl9nDd0zNmHe7qYGhPMnTWrL5HW/n+rIw0eTPC8a6XZccc7DYHFYh71+8TccjMcnNVCDl0UUKYxXby8HYB7YAMRkzfXnQqXjx8n9CX+2avtEm8d4HaxVqWhmmX8IznLoIYiV06dPOsZe7N2rTQcVh7S7gX7hV48gF1HKavLPE5vMFYySGidh5+9ZztRxWwl0G/JMeGNdt9cpqbSlGmUaXW5dNl8WHWq/IdHDsL/APkMOf8AQtx/sKNMBhC0fthn+HB3yP8AqMCqPC8etXGy2bNx2/dBEn0Eik4/tObHhOFKOw0z7wdJGpqHhQN749rX0l9EDt1wREKG1fW6IOabbWyslVHxTI1110is3icLkw6HQlrtyCDIZVCqY/5ufOpbcedrveuFZtAFghQIMDeYBIMHcilY3j5ugI9hWVYCAFlKgLl0ymNdzpvRVbJbHOy5pZ5vJkftPqbz8Jb3/o788r1o/Pw1WcMtn9quKYC94QZnTwrBiZPtVJ2Z7WnBWr9s22U3DbZSVnKyMW8Uld9B86hv2lBu3LmV5dy3IQNgIneKo0mJ4tTkyS6PoV5nz4lFdTeYy73YttcZDkXwKV3mXLA8hA6z4htVfwTjpd8QpzF84gBdCcgXxPyjTnGvOsne7VM26E6z4mQ/+3Sk7YXRIgwdwGAH/agrpeLutjL4WzOiXFc3UJzskw6wkIx8JyqyksFUbsT4tfDFRO0yYZFa3buXluKD4SG+E+eaJM+9c/u9qLx6AbfE+0zHxAR7Uxie0F+5GdpygKu/hUbAa/WnLMn2IxwtdzpGHvtctOSpRSUYAIyEkAqDB5wwJ5UWIuM1rMYzuVDCIUQSc0ddOYMmsJhsHir0Fvy0gHM6bjkVBEv67edSTgQu15s3kqD6R/OoLM1RPwlubo9qEsJespbVjeFq214taQLbXOzZVJzEgsABEbmeVUqcWti2qfqXQZSpX4T4iZ68gOZqiwWKxKFgBZuiPhe2uZgdJGUKdJ/eqFxFWuYhRbVbB7sFlNwhFYFpkt10+dQ8WW/xJeHHb4FlgnCvbAdrcLLEDWCDMCJ3PlV7huPouH7q5c8QQoGVX2Yy0qQAdhB9a55fwzgw2/qGHz1FS+H4BWcZwYMRlVW+csIqMZOK2JSim9zY4ntDaIKi6EUiJgT/ANzidYPtVRe4rbFwOlzMQywdM0jWYBI+vKmBawo0hp9FH0mgHtfpQ/Mf/GouTbskkkizx3bBHTIbbDTUgQWMASTlOuk+9OYD8RGs2giWyyAFQGJaN5/ROsnyqoF9Rtb+f+wpu5xBgdLS+o/8tSbcuoKo9C5vdvb1xWU23yuuVlE6rEROYEaaTUO72mvjVLOUAQInQDyzHryqAOJ3I/SvuJj2GvzqNcxhOlxwUJEhSxJEydKFaBtPqWq4/EXrQDqgUyQrKpGUaFjKyo5Dr6a0MBxS736W711O65GdIOgVTG4PXzp244vLK/C2g0IkLoBlMEgGTHOKbvcGVe5YgZWuHNAhQqqA0CdBm033npT5qYVZe31Cibly6ir4vAcpZZ21BkHQab1AS02NcW8Ct14nTLEAxqbjEADQmPP2qxwPCUuW8tu45KBvjgFUPQSQyLI5giJiNau+wS2MHcuO7lSLYU5hEkH9KCSSBpzMATTjKM+gNOJFwH4TY1h+diUQQAJLXmyjYECAAOQzVIxn4bphylvvTcXEXIMjIEbSIPiMac9dK1T9r7l7TB4d3H+Zc8Fv1EnxDyBnypu3wW/ddLmKvyUZXVLQhFYa7kSw9gaw6niWk0u05b+S3ZbDBlyb18xrCfhnZCwt5s0ba5fXKTJ9ZqNi+wq2jnxeKtZTMd4CpJ01JNyT6CtjhbmVgRA15VH7X4Fb2HYxZLW/GrXrXeqkascg1Jyg7eVcVcSx6htwbW/ejqwy6jGlBy2o59icHwxmJfH283OFMT5b/ehUa7iHViP2xxHJOEAoP9JjUUK3e35v5f8Akn4sv3382VOFxAFwOxYRmE+Ux8PP0qB2la0uRrii4CNGjSSdYB22qzfDeEaAbgDn96lLw/EnKmFXPdYJvlAgl51I8IWMxPlXYTpUcF7sxSYTD3DKBrbA6MpIgjnHl5VZcQc4nCulyDfw8OGA/wCIn73uAQR1FJ4zhLqG3cvIEZmCFtPHoQpzCA8xIMbGmcDfjFop2dXtn0In7qKadiKi3iQbGjBWzwfCskQIGaJNN4K4wcSW6z/596scLc/ZoRmKy3iZGMQyyukAiOdO4XAvfuKWutctEEgliwBDBSCGOnOOulFjqh/h11S6FsurCZjnod6h9p7NtYKBdSwAGoABER00qdZwvc3LcqvxrqAIIkU521H5KtmWBdKwWl5y8kCwF8yfvTsSMth+G3rmq2rhHUIxHzAipR7OYjlaf3Efc1d3+0aLbRUuaBVEA7aVUXuOzzJoGV+Lwdy2wW4MpOvL7g1e9kmQFy4UkFYlQYGpkZhofTpVDfxJfr/4qw4Hj1ti8HkZwsGDHhJ009aGMuOOcSZgbp10MeQ2EdNp+XSqS1cedyx3gc/KPOrPh2JS7bVW3ACsNjp/e9aTs+mDwp71g11xqqvkCKw1DEjVo9hpsKiwRV8UsDDXQHnwGD7iNfnVFxjFBrs7FJWeo/v71L49xJsXdYp42LFjlBMmZ2HKaes9kL9+65W1cUTMuMsAiedNIV0UgxE6VJfPYZSV9p8tjG1bXCfhSQAWxKIx/dV2OvL9NPYb8NrcxexDMsk+FACT5MxMH2NJ7Atzn54o3IAe1NnHuef0rqa9gcGP8w6bSN+s7/3tVpguxWCj8uyGIEnvbgHXYArm2oTGcWz3DtNOpwfEXNrdw+x/nXb7OEtWTC2LK76QGM9SST/YpbYpuRy/6fD9qVgcZTsFjDl/IfxbaT9RVlhvwtxjEZjbtiRqzjT23+ldVfiN1hDXCRr8j/tvUdyepp2BluB/hzdbPba5ZfKjNbyk5WcNorSvhU7yJgmmePdmcRbFtboyF1ZUHhyrA2Cq0wCTuAPWtet0qdCQdtDBqv4vwvv10co2bMWygknzO/1qD6kl0MnwG8tnEWhbcvDqHmN5ysunUSI38Rrd8D7M3beIvNiUR007knU6EyxDTB2rI3+yOIzBrd23mkHMQ06ajT261IfHcZTVu5vx0In5uBXP1umyZ01B1ap/q0acOWMOqOnyY6e+3ppWd41xRuH4eVzXlWTNxvGAx0lhvrPsKxN3tfi0ab2Bug9bbXCNP9DZRSsZ+IFg2Xtsl0h0IIyElXEwMzR1J20jc1wo8Gni/iVq1X3tm2Oqi3vt+f8AYsLX4kY24s2rOHEfpLNm/pVlwf8AEwDTGjuzMZx8IJ5MBqPWsDgLgR1ZGkMAT5aaj05zP6qrO0t9DekPuBK6xz16f7V2pcK081UY16dTItVJPfc7gLRfxW8ZeytqMrWyseRy0Vc44B2kwaYa0ty9DhfEO7YwZJOoEGiriy0OpUmk3/1RuWaDX9x1cVm0I3aY5/3Nb/g1+3h8FiWTxXDaW0oWMzOxZSACdAJBOsAak1zoAm4ST4QDoVAljqDJq84RjhZTPcDsG0lR+qQQCSYAnX5V7OS2PPOXKmxfHODu6i7cAcXnY2FZjc7pVWGNxQoUNBiNlk6bVyniGLf9ozDwsreH1nSB0rqmOxhe6yIZViCpQmczQAOubbQdKldm/wAtHEEMLjKS3xaeZ13NU45bUZtPlcsjVf5OVIMRbabfep3gzfCQW6kSNfapVjgOOv7m8Rv+YzAfI/05V2B8USZJM7STr86QbvnU7Nxzq5gOJFVU2bZAjUhAZ6+Nxr6CordgcVduF7ptKTqxa4OQ5BQddIArpmcUgtTTCjCYX8L1yzdvhTpCohb5kx9ql2vw1seGbt0mTm8KqI5ZQRM+c1rw9CaOYKKDC9g8IhkrduayAzge3gUTVthuGYcAgYPDr5lFZo2MnUz71Jp3A4Y3WCrGoJB5EATp1pOXmOiNw/hCYee7CBYJACW7gBJBMkglZ03PIVYJj2E/DqIPgQadNBTWMwjWzDDQ7HkR5f0qNmqDUZbjTa2HmYDS2qovkBr1gCMvTWaWlwSJERGxk+ZkgRUUtFGLlWcxCiSL/SQPYweu29IX5+vP5Uz3lHnqLbY0qHZoqRScx8qQx2KLMdtP5mkEnpQpgLk9aTr1pMjrHypwJ50AJzGhJ6Uok0UUAAUF9aHzoKetFAKzedIe2D/YpcjpQIooZS4rsjh3M5Sk75GKg89hp8qlYLgli2oU21cD97Vj6sQSanBf7mld2KKAqL/ZrCMxP7PbEmdvnyoVa935UKKCzK4zDB3MRAJA19vtRjGM0YcOFtq0weZgSQQJJ00G3ypCXFCggZf1AT5nmarGxbM5K6TmOh16iPYVNlGSuXcn8Xw9y2Q1pCtoNPe7EtOpWDJAM61bdlsYzI+Ykw0id9RqZ9azGM4rdMBmZrR1gwfEBrEajcVYcC43ashzcYjNljQnQDy8z9arhF07M2mjTTNiblVOL4/luMoSQozEKwzZYmVzEa+R0PUGq3ifaMPaixJzSDIIIG2n1qptYCVW4r5SLncjMNDcyhtPUGK04ManKmaZZPI3Fu+GEjY9aVmrL8Gxr237q4AgJZjMnlsvLU+fOtvgeFC5bDZiDsRGg56ExyI1rPkaxumXxTkrRXm5Se8Naazwa1AOXNpzP3HWn7eGVPhVR7fes71C7FqwvuZK5fVfjdUkwAZljBMKADJgE+1WPZjiio9xkz9yoGcvadBJG6AiSunKpmK4oiE+NAdgA0uT0AUE1IshWtI1uSHUktrqeh15HSalGPjxbuqFJ+E+lkwX7OPsE4W5beHUEhgRoQWUkTlJXynUVBxfZcgwpWTsCSD5gE+FvarThmEiwt3LlZmZ43JEwJ9VA+flVwmW4gI1B/vUH7VTCbTpBkxqVOzmeKsFHKtII0g6fQ03FTe0HFFbENaAAyPGfNoFCzz3GwBHPMOVRQK1Rdozxb5nF9hEUoDzo6IxUiYZnyog1Bm6USTQArMaPPQLUU0ALB8qWDTINGaAHoNDL502LlKD0wFZfOiLeX0owaMGgAI3l86mNwq5E5CfQiouWglwrsT7UnfYaruPHCuP0H/pNMuI5UpMY/7zfM/1ozj7n77e5n70vaDYYk9PvQoi5oVIRjTZLZVJAkbz8/5fOm7tq2twkCWgDckCOgO1R2xYRjn1ABiTtz09qr8NxgXAxCmARvyB/varrXYzT6blpjLy5CNJOw+5FZviTwQB0J9tBy9PpU3uznLOc0wQR/fnVTjL7ZyoMDQGOfMCegqF7hD3tifhcUVS2VaIclhHxDSNeXP6Vozh82BBJgftUzIB0txAJ58xWMOLCqq7yTpP3jUTVr/i+bCdzBB7/vo/g7sIB6zNbdJDmyKhTtJ2XPHhnuWrq5mEhXUT4T8OaYgHUesVquxuPvlLtvRgkEO22XSVIAOokGdZzeVc3GMJQI2oBkdR79P6Vsuzva62HwwAfwTbuCB4rZJnQbmC3yFbNRonlhKHft+voVx1HhOLrbudA4RjWzOGXeCoUiCee+3L5U3ieEPdctdc8oRfhA166E+cVBvYvuMVb8XhYqVO2ZGMA/I6jrV7iuIqmYsQoG7MQq/9ZIB9prx0k0zvJpkD/BbajZjy+JtvQGIp23CKvxZFDHKpMnnpOm9Z/HfiVhluC3bm8xMEoPAp/wBZiTpsJqtxfbxpaFEA6RO2upn2003qzHHLH2olOTJifsyZ13CYtDZTNK+ESGBBGnPlWe4jxZbOe2rv4hmU29RM6pmAOXNHLUSdtKxfE/xLuCxbS2yBzIkIS2XKpnKTAiY/pUS3au3fHexDQD3Y18L3GHgZjqIJkaAcquWOUpKzPLPBLli9308ipwuAfEPcuPMCWbKdSzagAHTLmI+tXnCbjm344MEgnQHkR4BsKqgbpBFpY8OUgkAEyqwZOniMb1K4bxbw5AAHLRcmDBkCA3Mf1qcZWzi481z5mXGYUeamxRyKvOwLmhNEGFAtQAoGjim81BHpgKmjowaIk0AGVoRRquuv3oipoAKTSg/rQA86I7jSRz12oAczUQvdKSonyoAe1ACw5NJ35R70KZu3YoAUw8/vR1COI/uaFAHM+IYhso13Kg+m1HdOgHIkT50KFTMuTqiTY+BfYfUiqW4fG3qaKhQuhPGWOCMISN+vPeN+VMN/xF89KFCujo/dl+RU/eHgK1X4R2gcYCRJ8X3mhQq3ijaht5fdFulSci24gvfI924SXF68gIJUBUuXVUZVIXQIomOXmZhcbOd7ZYknK25Masx0XYf7UKFecx9X6luubXLRHvXitvCFYUzdMgAGQ2h0FafjXCrVtSyIqnxaj0G/WhQqeTqc2XuMouHnO7BoIyPyH8H9T86hdo7htBFQlQWRiJMEwddaFCrMW7M+B/8AMXt68Rw9mESvdQYHMAmdNTJ3NWHZbglm+lvvUDZULAyyme9RZlSCdCaFCl3ZCC3j6sO4gzMOjMB6BiB9BQCihQqR310HEXyoUdCmMJqXaWXUciR/KhQoAcdYYgbAkfWksKFCmhA50ktQoUAJalTQoUARO9OYj0qWKFCgAm2qHeahQoAglqFChQB//9k=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28575" y="-1714500"/>
            <a:ext cx="47625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8" descr="data:image/jpeg;base64,/9j/4AAQSkZJRgABAQAAAQABAAD/2wCEAAkGBhQSEBQUEhQUFRUVFhYVFxgWFRgXFxUUGhgZFhgaGBUXHCYeFxsjGhgaHy8gIycpLS0sFx4xNTAqNSYrLCkBCQoKDgwOGg8PGiwkHyQqLCwsLCwtLCosLCwsLCwsLCwtKS0sLCwsLCwsLCwsLCwsLSwsLCkpLCwsLCwsLCwsKf/AABEIAMMBAwMBIgACEQEDEQH/xAAcAAAABwEBAAAAAAAAAAAAAAAAAQIDBAUGBwj/xABDEAACAQIEAwYEAwYEBQMFAAABAhEAAwQSITEFQVEGEyJhcYEykaGxByNCFFJiwdHwFVNy8TOCkqLhJMPSFkNVo7L/xAAbAQACAwEBAQAAAAAAAAAAAAAAAQIDBAUGB//EADcRAAICAQIEAwYDBwUBAAAAAAABAhEDBCEFEjFBE1FxIjJhkaHBQoHwM1JisdHh8QYVI5LiFP/aAAwDAQACEQMRAD8Am2rVPhaUqUqK75xBEUIpcUUUCExQilRQigBFCKURRRTATFFFLihFACIoRS4oRQAiKKl5aEUAIihFLihloATQilxQigBEUIpeWhFACYo4o8tGBTATFHSooRQAmKEUvLQigBMUcUoLR5aAEZaEU5loZaAEZabe3T+WhloAgmzRVMNqhTAWBR5aWFo4qAxvLQy05FCKQhrLRZadigVoGNZaLLTmWhFFiG8tFFORQy07Aby0MtORQigBuKEU5loRQMby0MtOZaGWgBvLQy05lo8tADeWhlpzLQy0AIy0MtOZaEUAIy0MtLy0eWmAjLQy0vLSgtADeWjy0vLR5aAEZaGWnMtHloAby0MtO5aGWgBvLQpzLQoEFlostPZKLLUExjeWiinctFloAby0UU5loZaQDUUWWnslH3flRzJDpjGWhlqR3J6H5UP2Zv3T8jUfEj5j5X5EfLQy1KGEb90/I0f7G37p+VRebGusl8x8kvIiZaPLUr9jb90/Kj/Y2/dNRepwr8a+aH4U/J/IiZaGWpZwbfumkNZI3BHrUoZsc/dkn6OwcJLqiPlo8lPZKGSrbIDOShkp/JQyUWAzloZaeyUeSixjGWjCU9koZKLEM5aPLTuSjyUWMay0eWnctHkosBrLR5adCUeSiwGstDLT2ShkosKGstCnslCixBYK04t/mZC35hkLoVB8OgOnnUs2vJNyPh/iA69CaRdxCqolgDlbnruOVR7nHLQJ1YweQOvjnT2r5Zrc2vepyRxSnSk6q/M9Zp9Kp44vk7eRL7vyXl+kfxf0FJchQSxUabkKOS9fMmqjEdprYJlmQBVPw+Jz4gQu4/nrWdxXbB2fLh7LBjoGZCWP/M/kOVX6fQ67KubLllH4W2zfj4ff4UjbLiAT4czf6LciJPMLG0c6dSTHiPTYD9wdPX51zjFWse4/NuMg6F1//nOK2HZEhcIoLFijMGJMwcyty8iPnVfEtJLT41KE5N3W7LM2jhihzJp+he3MK5VcpYyCTqBl3A5id/pVBxbtVYw142rzOHADETMTJAJDaaEaHkBTOJ7T3xh7WJtqjW7neNlLMDlAJViQI5bee+lcgu8U793uuMzOxZmPMn15RoPKupi0WmnFUnJ9Hu+vzOI5TT3dHWx29wmkOxMjQmNNNdT5betSbXa3CGPzQdv3z+75eX1rjScOYDMy7kE+EwAdAF0g+1G3D3KErbOhKkkGARv61ZLg+mfWEvmxLNL95HbV47h9PGDqBz6rrry0qSmOsaQ9vl+tf4fPyrz9au24gkgjQy2unoYpdrE6+Byg65tW9ByHnWZ8F0m/vIsWXJ8D0Gr2yYGUkgxEHlHL2+lPZF6Dny82/rXn48QI2u3CeQDSfrt61Kw/GsQo0vsvlodPM1nlwLB2nJeqJeNk8kd3CLGw+n8P9KXk9fn6+1cNsdrsWp8F4tJkkyAT1JnXbzqwHb/GDTOhnQCAD7GNKp/2FxfsZd/SvuPx33idebDg9OXLy8optsGOnyPlOx/rXMrH4n4ofFbUxprp9oqXY/Fts0NZnyU/z1rVDTcUwfs89+rf3TKWsE95Q+hvmwv9kH7iRSf2Y8tfQz9qyVv8WrUeK06n10+wqZZ/FDBt8RYbbqP61vx8Q4vj9/HGfo6+/wBjNLS6d9G0X5tUO7qvw/bjBPteA9Z+x0qda45hn+G9aP8AzAfzro4+NzX7bBOPpUl9DPLQr8E0/oKyUO7p9bqGIZTO0MDP2pRtDqPfT710MfFNNk/FXqmv5oolpMke3y3I+ShkqT3VV3EeNWrBh805S8KpJygEk/JT8q3LJFq09ijkd1RJyUeSoNjtHYa4trMy3GAIR0ZWIOxAI286tclSUrFVDOShkp/JQyUWKhnLR5KeyUMlFhQzkoU/koUcwUYbEcT6VX3uIMedULcYf/Lb5r/WmzxVv8t/pXnbPrsI44/4Lh8WetEmMIZT0ZfvH86p/wDEz/lvTdzin8DjUcvOiy5uFF7jsVJNXHZbO+Cxlu0fzDOXyLKig/8Ab9KxeI4qA0EN8q2f4bMT37QcrLbgxoSHcH3kfSuVxR1p3Lyaf1Rg1ssbwSimrX9TRccwa2sCltNFS1cQegtkfyrj/ZvDI3cIxIBhnMSY32jrpXauPWi+HVREt3iidBJRxqa4x2Zsd3deTLWg9swZAuA5BB5rI+opf6fnzxd9ev8AM8XrdlZpsVg8yA3GICLKgDmCGCxGh8PIbADrUnF4OzdtoqOmZrdl8oktbzt4lIA1bQyuugFMjF3DbIuTmDgFQIKrGTVo/i+UVWWMI7Wh8MlVSXMKGRSWY+QEmPOvXpdjkX3ZkuIZRffpM6c06rPI6ULNoNmHmp1Exy1ocYg3mhg0KqkgZRrJ+szVhfsgBXRyc0AkgKTA2gehHvWSMbtmqUqorLuAKwYEHSNN/wDcf3NKxXDcqid5IYdIp025AGaCG031JgjT1gVJuXT3a82mTPMQddOen0qMoJSRJSdEJcNqPiEgzJIg8o1osDhmzjUgT1mSOVWFxTkBIiP5CJ1/vWmcIh1zSIII+3tUZwS3QRm31FXsMXLNJHIA7T1iNdaQMBdLlQxgLm2A/vXpVrbw/hLE6At0kRoD6TFC1hSt7KSJNvbctLLp686pcVdstjJ9EMcL4EbugMvygSxnYRBPlPnRY3A5TkcDMpKnTXmYgfX0rqHBOGLZsLIUlZDORz3MHWSOo0OXyrHcZsocYc2ZQVQ+IQdfCdBtoT8qri1dJFkk+rMtwzDjEXltJuxy6rEHpG5O/TarLE9mHR8gIIhoYBgsgwVzmQx9KRwTCBsZdNpWZQWHiIlGPPSf1TGu3WKn4fh5AYNBGunQrqRqYCw3vpWrHhg0ZcmWSdFFhlulyiBywIGjkkz01H/irZbuLtiO+cEcu+VjI11CnKumsFgad4KobEvcyqgWFyZt2IEkREAgD4evnVxisXpk+EZfDIG5IbXKJJHIkxtUo4L6thLN8CkTtpi0cW2xDhpA8SEwTEbT1HOtFg+IXLt0G86XXVXQ6CNVYZSojmToetYni2FYY3MwLBVtmSZkgz8W0+laLgPEkuXwVtFPzELH94s2tVwqMuUnJXHmFcK45cv421fJH5araCgQG0bLzJ3Ya+e1XVr8VjEthjH8Lz9IrL8JvouIS2lthlupLHUaOOZM8gKqbeD7t1E/CYOg5achRLM4VT6iWJSu0dNsfidaIBNm6AegBPyqXa/EfCkw3eIf4l5CqPsT2IwuKw5e/wB67Z2BHfXAoG48KkRpBqx43h0wgs2cPbCjK+05myDKMz7nedSaeTUZMcYy62Rjhxyk4+RbWu3WDP8A936HT6VbYHiVq8JtOrjaR13j112rJv3TYd8RcQuAVIMKzWgbcFlEQxGbn08oqxv4nCWGS9lNsZxbfIpQNJzCQu5EyPUjnWSHFndSj8Cx6KNWmabLQp5YOomOUiD8jtQrtrImrOf4bPPX+FY42jeSxmskFg4YfADGaO8n6VMXz6fyro3YhZ4ZhwdZtCR1DMK51cIDN0BYD0ryul1ss+TJjkl7LrY+g8CUrk229kS8Xw5rahjkg7Q0k89qhttU3Hca722qFYCRBLk7CNjUGfOtkW63PS4eZx9vqUfGiBcE+ddY/DLETwvT9D3R75lb7NXJ+P8Axr710f8ACbEAcNxBYgBb1wkkwAO7s865nGY3pk/iv6HiNQ6z5I/xM1/GvFhV8zcH/wCu5XJOxuEtSM9tYZQ05jtAWFAIjViZiRpXWVxyXMJZuWmV1zvBGqmFuD31EVzLs3iRdzZmhr03GCrGVWOeA3JQW1mYCAc6t/00mlki10r7nF4j0Tse4hwJdTl7sbqUdnLMqkMQCZk+FdeZk71Tvw9pyszlFBWFMGASrSXOUmZ3ExFaXGF8jFmCgEZPDAYqZK76AydfIGah2MU74h8+VkUK0L4AM0nw6HadieZ3r1cuhy4v4isPjEVbNu+rqtsEK1w2biwZjKEQwPFvD7fJf/0zhLlxFGJOaZdUXKCkAxmYAH/lA3JMxS71pZUnwLm01UOwkE5dVBjT6a1Os5Lt5XC3AqZmDsZZyARqdRGwgcvWqcjSi2luWY7ckmRMfwjDsjqloHK7hTJnOuUtLTJgtlI5ZD6Bm33KQVsLsyGS5yggq0w50+QHXWpGAtLYJW2UYqXuOrk6LNyQVEAfErRzI9qWrKAioQzlSAAcoWFBM8soAMxPw+dXwhyxprdFU5W7TH8P2Swl22WUsAArFVfNLDMurNJ1AE6j4fOoA4DYVCSjh8k+G4CGObKAZBgEennG4sMGxVgRo7bBfCCgGYk7yc7ETtoByNMX7iuknMq/CcpCw36SGYQevX51RFJqXqTm5JxfwKDgOF7xmRfiBMRBJjy00ABO9aa1wezZa09xWZlMkKYkDUkxykCIPrtWP4Tdde8ytGjBiASQAQGYHkda1li/cunvFe46gZCyKRBBGXwjfeSTzI5U4wjKO6JSm4vZllf7QM3dnDgAgNCORlKgkzmEzuRqNqxGBuXL+KTP4TcYaNqAJgCW0I56itA6E2TAChRBfcZgQgAIOg++tVKWiuNti6RouYx4Y0JjXo1VyxxT2ROOSTW7LdeE2cLh71y3mcmXJ0+GTJUCDPxRM70js9g3x0i0FgNluG5HhBjTKokRr1Goq4T8sZlUFRCqpULI8VwnbY5hIEfyqT2ctWbeGtBJyuDdlM2vi2YDxHQQARvAO9QyzcElHuSxw523Ipr/AGV/Z+8YuuIUEad2wIQwPAoJzPHIGTIjeBkjiWMG3cmyAGRcjTr8Ukvv5yZ9q6YtwOhMOM4kgEeEACSAfYSNdOtY67wPKLZOqkEbAd2GICSYgHQUsLcm7Y8qUVsVnD+CXsRddgUUZVyZoXNqROuo2O0/zqyw3CXw7A3HRjI0BJjLrzA8x7VYYK+uHdFJ8dwBQvMBRO/LpHl5mHMXauXQTE5AWfYRpM5eQA/vpY8EU+feyEc0n7PYzN9suKvgbrcuH5M0U3xS6Bibwg6Xbg/7zFWfFLCLeuXHLKXYgKYIzGNJEg6nrUHi2IV7huZyVJkAAEiYnWeorDLFsvgzYsm79Dpv4cL/AOkEc9fcM4+0fKpnaHDr3iM5iA2UmSAxUqdBvsp9qwvBe2V3DWQllEYCASzAxJLagEQQG+oq6/x+7jWFkIHcAvCCNI13apZYLLgUG6aooXPGcpwV7MuOy/dpnth1e5mdnIBAYMc2gJIA8UACi4rxU3LndizKAgZ4Il1GY8uRU/2azNnjgwlxXKkF/BuPrrvCn5V0bCzcXQEwenIgEH5GuJqdNLBJqrv53+Rq0uaWWHNOlv26BYTFgoD/ADHWjqnvdmpYnv7iST4RZJA9+dCu5izNQinHsjLLHcnTOYWu02IFtbdpu7RQFAURABkCab4djO7vLcIz5SWI2nrqNjrIPIgGk47hzWHa05BZIBynTUAjU+RFJwmJNtw65ZE7wRqI2noaztKLuMUj6Jw/Q4cGFqMuZyW+/b4eXqdEtdpEdM1tbeTclrpVl11zKYPlpI6Vku1PFv2i4pCZVQFQ3ihiTOzbDoIn6RF/x65EZbcchkED0HKo+K4g9wQ2WJnQAaxHL1olmyS2aRTw7g//AMmd5bb8rfT5JX+Zm+1J1Ux+oj6Codji11cMbKswsu7llGzsFt6HnpCn3qV2pufCPPNPtG1VfejuEHMXLhnTYraG2/Kr4pSirR5fins6vIvj9jtvYXXg2G1/U8+U94dvesthb1ru+6teIWs6KV8DX5LOC5I+GCoAzD4TMzV1+F1wnhhUn4cRHoGTT71luCKEzIz6BzOkSYGWOmx+VYeERa1WZfH7tnP1m+GLLBcdduCTaMLdT/iXDtJlRJJWYA0A0p3hnC72Kfvs3crBRFAXwZCQoAG0DQkgbc6lYjFm5bUEupF4MkIoD+LMwkkecDXYU9w7hgNu73qXR+a0w2XxE6wswo5k7QZ1Gtelrezl9qEpgkLq125MEAs51kAAZQAWjYk5jtsOVL2mxJs2+8R3kHICWJHiJka76E6+fKrY4DIzPYzXXEANcZWEGToQPDtEzFQO1WEe7a7x1ZZyl+7kpc18UR4W8vtUMqSVr9MnC7pjNqy2JQ3bpCXLqRlErmLkAZgD4QZBjoutLtC/ZYKltHIJ1XLLZlmDBgqJBI3GutWYtsDcFxAVRbcEeJVU2zCyogtpJ8Uy21ScHiltXGGWSEdRHwvc0UADYaaTp9KPapNsHTbVFBwT9ofFpZW4nwSc9udAniI2gnJy5x1NW2KwRV2EWZcyks2VQJYgrtqSGgjrR2MX3N+5btxNvMUIWZU2VHrGduupJ5inv2xVULCubaOodIIzlB4ZO8E6nrpUFFRcqJSk2omJ4dh7r94oIQ5TcMiZBAJAAO5gVsP8OyW7Wc5XKKNZzAATJjadB6DrVBhsWrFDbCuThrM5dCtwJ+YZGkg7+kVf8Px5uW8xOs7RMCSfE0GJnbTf0pY0nG0PJs9xu6t8Ky2kQm7dPhbxi2CJzLnnoGGxXTeqLi2DZcYtm44kIq5kzPrGaIaCTOh5VormNZSneMbaww0GugA1bYmTlJmD8qquL4pWxIU7m/YgA/o7q5MONAM7g7/aajPdpjj3RbX+HuVde8VmynXT9IA3EeHUTIAkc6ncGwWTC2CHSEUply5C4nNlDKZbUmDAEJzG8Hil1kB2UEQSsMMu8DWdSBz61a8OYNhrOUqhW0GlQTmJXI4CxoQSTJNUZ1ui/C9mSMTw18Rh7iW7gDGFJYHwEAEnVp3GsR9apjhrxUDMtu2i9z3asQGyIFmDqyqSddPhq34ld7vB3DbGq2zqQIDEHU7SSD76VU2LuY5QCYtjXlkDaRu0tOaegHTU03cWovYh2eFXcR3jllUJBW4rZTbuJKh9WEg76kU9jbRayQWuW3P+WYB/LJkjWdR5ipVzFjMFXK1t1U3SSAmsKVYEQJEAjnI21qOmNt2cYtyHIyvnyxlIdXRcgbTSIgmR71p7MoXVUZa0HS4Q75jkEsRrB2g8oJ61BCuAikhi6hgABPiOk6SN/pV5i8FfeRZ8XhXKRlG05z4vVR71DXBORauncKilomXUyQFET13HtWKa2qzXF7k3AcCbEW7qW1OdLSsSQIzG4YUSRBi2ef6tq1n4b8QS3iLQujxujIHCiASF0J3UE+1ZvD8UewoU+Em73lwm3cU6gkebLMCRttrvVXh+0Fy1ae5aYZkuFJy6RmkeE6/u1TjbtpG/JjhHFFye9/I6x24wOFsW5uLJa3c0g7aAkkfq10JHXWmewfF3uDumuEE21UDKcwe3Kn0lQtZTiHbw4u9bS6v5Vu3MW9S7sFkFjqBrGnTzpfCeKMl9nDd0zNmHe7qYGhPMnTWrL5HW/n+rIw0eTPC8a6XZccc7DYHFYh71+8TccjMcnNVCDl0UUKYxXby8HYB7YAMRkzfXnQqXjx8n9CX+2avtEm8d4HaxVqWhmmX8IznLoIYiV06dPOsZe7N2rTQcVh7S7gX7hV48gF1HKavLPE5vMFYySGidh5+9ZztRxWwl0G/JMeGNdt9cpqbSlGmUaXW5dNl8WHWq/IdHDsL/APkMOf8AQtx/sKNMBhC0fthn+HB3yP8AqMCqPC8etXGy2bNx2/dBEn0Eik4/tObHhOFKOw0z7wdJGpqHhQN749rX0l9EDt1wREKG1fW6IOabbWyslVHxTI1110is3icLkw6HQlrtyCDIZVCqY/5ufOpbcedrveuFZtAFghQIMDeYBIMHcilY3j5ugI9hWVYCAFlKgLl0ymNdzpvRVbJbHOy5pZ5vJkftPqbz8Jb3/o788r1o/Pw1WcMtn9quKYC94QZnTwrBiZPtVJ2Z7WnBWr9s22U3DbZSVnKyMW8Uld9B86hv2lBu3LmV5dy3IQNgIneKo0mJ4tTkyS6PoV5nz4lFdTeYy73YttcZDkXwKV3mXLA8hA6z4htVfwTjpd8QpzF84gBdCcgXxPyjTnGvOsne7VM26E6z4mQ/+3Sk7YXRIgwdwGAH/agrpeLutjL4WzOiXFc3UJzskw6wkIx8JyqyksFUbsT4tfDFRO0yYZFa3buXluKD4SG+E+eaJM+9c/u9qLx6AbfE+0zHxAR7Uxie0F+5GdpygKu/hUbAa/WnLMn2IxwtdzpGHvtctOSpRSUYAIyEkAqDB5wwJ5UWIuM1rMYzuVDCIUQSc0ddOYMmsJhsHir0Fvy0gHM6bjkVBEv67edSTgQu15s3kqD6R/OoLM1RPwlubo9qEsJespbVjeFq214taQLbXOzZVJzEgsABEbmeVUqcWti2qfqXQZSpX4T4iZ68gOZqiwWKxKFgBZuiPhe2uZgdJGUKdJ/eqFxFWuYhRbVbB7sFlNwhFYFpkt10+dQ8WW/xJeHHb4FlgnCvbAdrcLLEDWCDMCJ3PlV7huPouH7q5c8QQoGVX2Yy0qQAdhB9a55fwzgw2/qGHz1FS+H4BWcZwYMRlVW+csIqMZOK2JSim9zY4ntDaIKi6EUiJgT/ANzidYPtVRe4rbFwOlzMQywdM0jWYBI+vKmBawo0hp9FH0mgHtfpQ/Mf/GouTbskkkizx3bBHTIbbDTUgQWMASTlOuk+9OYD8RGs2giWyyAFQGJaN5/ROsnyqoF9Rtb+f+wpu5xBgdLS+o/8tSbcuoKo9C5vdvb1xWU23yuuVlE6rEROYEaaTUO72mvjVLOUAQInQDyzHryqAOJ3I/SvuJj2GvzqNcxhOlxwUJEhSxJEydKFaBtPqWq4/EXrQDqgUyQrKpGUaFjKyo5Dr6a0MBxS736W711O65GdIOgVTG4PXzp244vLK/C2g0IkLoBlMEgGTHOKbvcGVe5YgZWuHNAhQqqA0CdBm033npT5qYVZe31Cibly6ir4vAcpZZ21BkHQab1AS02NcW8Ct14nTLEAxqbjEADQmPP2qxwPCUuW8tu45KBvjgFUPQSQyLI5giJiNau+wS2MHcuO7lSLYU5hEkH9KCSSBpzMATTjKM+gNOJFwH4TY1h+diUQQAJLXmyjYECAAOQzVIxn4bphylvvTcXEXIMjIEbSIPiMac9dK1T9r7l7TB4d3H+Zc8Fv1EnxDyBnypu3wW/ddLmKvyUZXVLQhFYa7kSw9gaw6niWk0u05b+S3ZbDBlyb18xrCfhnZCwt5s0ba5fXKTJ9ZqNi+wq2jnxeKtZTMd4CpJ01JNyT6CtjhbmVgRA15VH7X4Fb2HYxZLW/GrXrXeqkascg1Jyg7eVcVcSx6htwbW/ejqwy6jGlBy2o59icHwxmJfH283OFMT5b/ehUa7iHViP2xxHJOEAoP9JjUUK3e35v5f8Akn4sv3382VOFxAFwOxYRmE+Ux8PP0qB2la0uRrii4CNGjSSdYB22qzfDeEaAbgDn96lLw/EnKmFXPdYJvlAgl51I8IWMxPlXYTpUcF7sxSYTD3DKBrbA6MpIgjnHl5VZcQc4nCulyDfw8OGA/wCIn73uAQR1FJ4zhLqG3cvIEZmCFtPHoQpzCA8xIMbGmcDfjFop2dXtn0In7qKadiKi3iQbGjBWzwfCskQIGaJNN4K4wcSW6z/596scLc/ZoRmKy3iZGMQyyukAiOdO4XAvfuKWutctEEgliwBDBSCGOnOOulFjqh/h11S6FsurCZjnod6h9p7NtYKBdSwAGoABER00qdZwvc3LcqvxrqAIIkU521H5KtmWBdKwWl5y8kCwF8yfvTsSMth+G3rmq2rhHUIxHzAipR7OYjlaf3Efc1d3+0aLbRUuaBVEA7aVUXuOzzJoGV+Lwdy2wW4MpOvL7g1e9kmQFy4UkFYlQYGpkZhofTpVDfxJfr/4qw4Hj1ti8HkZwsGDHhJ009aGMuOOcSZgbp10MeQ2EdNp+XSqS1cedyx3gc/KPOrPh2JS7bVW3ACsNjp/e9aTs+mDwp71g11xqqvkCKw1DEjVo9hpsKiwRV8UsDDXQHnwGD7iNfnVFxjFBrs7FJWeo/v71L49xJsXdYp42LFjlBMmZ2HKaes9kL9+65W1cUTMuMsAiedNIV0UgxE6VJfPYZSV9p8tjG1bXCfhSQAWxKIx/dV2OvL9NPYb8NrcxexDMsk+FACT5MxMH2NJ7Atzn54o3IAe1NnHuef0rqa9gcGP8w6bSN+s7/3tVpguxWCj8uyGIEnvbgHXYArm2oTGcWz3DtNOpwfEXNrdw+x/nXb7OEtWTC2LK76QGM9SST/YpbYpuRy/6fD9qVgcZTsFjDl/IfxbaT9RVlhvwtxjEZjbtiRqzjT23+ldVfiN1hDXCRr8j/tvUdyepp2BluB/hzdbPba5ZfKjNbyk5WcNorSvhU7yJgmmePdmcRbFtboyF1ZUHhyrA2Cq0wCTuAPWtet0qdCQdtDBqv4vwvv10co2bMWygknzO/1qD6kl0MnwG8tnEWhbcvDqHmN5ysunUSI38Rrd8D7M3beIvNiUR007knU6EyxDTB2rI3+yOIzBrd23mkHMQ06ajT261IfHcZTVu5vx0In5uBXP1umyZ01B1ap/q0acOWMOqOnyY6e+3ppWd41xRuH4eVzXlWTNxvGAx0lhvrPsKxN3tfi0ab2Bug9bbXCNP9DZRSsZ+IFg2Xtsl0h0IIyElXEwMzR1J20jc1wo8Gni/iVq1X3tm2Oqi3vt+f8AYsLX4kY24s2rOHEfpLNm/pVlwf8AEwDTGjuzMZx8IJ5MBqPWsDgLgR1ZGkMAT5aaj05zP6qrO0t9DekPuBK6xz16f7V2pcK081UY16dTItVJPfc7gLRfxW8ZeytqMrWyseRy0Vc44B2kwaYa0ty9DhfEO7YwZJOoEGiriy0OpUmk3/1RuWaDX9x1cVm0I3aY5/3Nb/g1+3h8FiWTxXDaW0oWMzOxZSACdAJBOsAak1zoAm4ST4QDoVAljqDJq84RjhZTPcDsG0lR+qQQCSYAnX5V7OS2PPOXKmxfHODu6i7cAcXnY2FZjc7pVWGNxQoUNBiNlk6bVyniGLf9ozDwsreH1nSB0rqmOxhe6yIZViCpQmczQAOubbQdKldm/wAtHEEMLjKS3xaeZ13NU45bUZtPlcsjVf5OVIMRbabfep3gzfCQW6kSNfapVjgOOv7m8Rv+YzAfI/05V2B8USZJM7STr86QbvnU7Nxzq5gOJFVU2bZAjUhAZ6+Nxr6CordgcVduF7ptKTqxa4OQ5BQddIArpmcUgtTTCjCYX8L1yzdvhTpCohb5kx9ql2vw1seGbt0mTm8KqI5ZQRM+c1rw9CaOYKKDC9g8IhkrduayAzge3gUTVthuGYcAgYPDr5lFZo2MnUz71Jp3A4Y3WCrGoJB5EATp1pOXmOiNw/hCYee7CBYJACW7gBJBMkglZ03PIVYJj2E/DqIPgQadNBTWMwjWzDDQ7HkR5f0qNmqDUZbjTa2HmYDS2qovkBr1gCMvTWaWlwSJERGxk+ZkgRUUtFGLlWcxCiSL/SQPYweu29IX5+vP5Uz3lHnqLbY0qHZoqRScx8qQx2KLMdtP5mkEnpQpgLk9aTr1pMjrHypwJ50AJzGhJ6Uok0UUAAUF9aHzoKetFAKzedIe2D/YpcjpQIooZS4rsjh3M5Sk75GKg89hp8qlYLgli2oU21cD97Vj6sQSanBf7mld2KKAqL/ZrCMxP7PbEmdvnyoVa935UKKCzK4zDB3MRAJA19vtRjGM0YcOFtq0weZgSQQJJ00G3ypCXFCggZf1AT5nmarGxbM5K6TmOh16iPYVNlGSuXcn8Xw9y2Q1pCtoNPe7EtOpWDJAM61bdlsYzI+Ykw0id9RqZ9azGM4rdMBmZrR1gwfEBrEajcVYcC43ashzcYjNljQnQDy8z9arhF07M2mjTTNiblVOL4/luMoSQozEKwzZYmVzEa+R0PUGq3ifaMPaixJzSDIIIG2n1qptYCVW4r5SLncjMNDcyhtPUGK04ManKmaZZPI3Fu+GEjY9aVmrL8Gxr237q4AgJZjMnlsvLU+fOtvgeFC5bDZiDsRGg56ExyI1rPkaxumXxTkrRXm5Se8Naazwa1AOXNpzP3HWn7eGVPhVR7fes71C7FqwvuZK5fVfjdUkwAZljBMKADJgE+1WPZjiio9xkz9yoGcvadBJG6AiSunKpmK4oiE+NAdgA0uT0AUE1IshWtI1uSHUktrqeh15HSalGPjxbuqFJ+E+lkwX7OPsE4W5beHUEhgRoQWUkTlJXynUVBxfZcgwpWTsCSD5gE+FvarThmEiwt3LlZmZ43JEwJ9VA+flVwmW4gI1B/vUH7VTCbTpBkxqVOzmeKsFHKtII0g6fQ03FTe0HFFbENaAAyPGfNoFCzz3GwBHPMOVRQK1Rdozxb5nF9hEUoDzo6IxUiYZnyog1Bm6USTQArMaPPQLUU0ALB8qWDTINGaAHoNDL502LlKD0wFZfOiLeX0owaMGgAI3l86mNwq5E5CfQiouWglwrsT7UnfYaruPHCuP0H/pNMuI5UpMY/7zfM/1ozj7n77e5n70vaDYYk9PvQoi5oVIRjTZLZVJAkbz8/5fOm7tq2twkCWgDckCOgO1R2xYRjn1ABiTtz09qr8NxgXAxCmARvyB/varrXYzT6blpjLy5CNJOw+5FZviTwQB0J9tBy9PpU3uznLOc0wQR/fnVTjL7ZyoMDQGOfMCegqF7hD3tifhcUVS2VaIclhHxDSNeXP6Vozh82BBJgftUzIB0txAJ58xWMOLCqq7yTpP3jUTVr/i+bCdzBB7/vo/g7sIB6zNbdJDmyKhTtJ2XPHhnuWrq5mEhXUT4T8OaYgHUesVquxuPvlLtvRgkEO22XSVIAOokGdZzeVc3GMJQI2oBkdR79P6Vsuzva62HwwAfwTbuCB4rZJnQbmC3yFbNRonlhKHft+voVx1HhOLrbudA4RjWzOGXeCoUiCee+3L5U3ieEPdctdc8oRfhA166E+cVBvYvuMVb8XhYqVO2ZGMA/I6jrV7iuIqmYsQoG7MQq/9ZIB9prx0k0zvJpkD/BbajZjy+JtvQGIp23CKvxZFDHKpMnnpOm9Z/HfiVhluC3bm8xMEoPAp/wBZiTpsJqtxfbxpaFEA6RO2upn2003qzHHLH2olOTJifsyZ13CYtDZTNK+ESGBBGnPlWe4jxZbOe2rv4hmU29RM6pmAOXNHLUSdtKxfE/xLuCxbS2yBzIkIS2XKpnKTAiY/pUS3au3fHexDQD3Y18L3GHgZjqIJkaAcquWOUpKzPLPBLli9308ipwuAfEPcuPMCWbKdSzagAHTLmI+tXnCbjm344MEgnQHkR4BsKqgbpBFpY8OUgkAEyqwZOniMb1K4bxbw5AAHLRcmDBkCA3Mf1qcZWzi481z5mXGYUeamxRyKvOwLmhNEGFAtQAoGjim81BHpgKmjowaIk0AGVoRRquuv3oipoAKTSg/rQA86I7jSRz12oAczUQvdKSonyoAe1ACw5NJ35R70KZu3YoAUw8/vR1COI/uaFAHM+IYhso13Kg+m1HdOgHIkT50KFTMuTqiTY+BfYfUiqW4fG3qaKhQuhPGWOCMISN+vPeN+VMN/xF89KFCujo/dl+RU/eHgK1X4R2gcYCRJ8X3mhQq3ijaht5fdFulSci24gvfI924SXF68gIJUBUuXVUZVIXQIomOXmZhcbOd7ZYknK25Masx0XYf7UKFecx9X6luubXLRHvXitvCFYUzdMgAGQ2h0FafjXCrVtSyIqnxaj0G/WhQqeTqc2XuMouHnO7BoIyPyH8H9T86hdo7htBFQlQWRiJMEwddaFCrMW7M+B/8AMXt68Rw9mESvdQYHMAmdNTJ3NWHZbglm+lvvUDZULAyyme9RZlSCdCaFCl3ZCC3j6sO4gzMOjMB6BiB9BQCihQqR310HEXyoUdCmMJqXaWXUciR/KhQoAcdYYgbAkfWksKFCmhA50ktQoUAJalTQoUARO9OYj0qWKFCgAm2qHeahQoAglqFChQB//9k=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80975" y="-1562100"/>
            <a:ext cx="47625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10" descr="data:image/jpeg;base64,/9j/4AAQSkZJRgABAQAAAQABAAD/2wCEAAkGBhQSEBQUEhQUFRUVFhYVFxgWFRgXFxUUGhgZFhgaGBUXHCYeFxsjGhgaHy8gIycpLS0sFx4xNTAqNSYrLCkBCQoKDgwOGg8PGiwkHyQqLCwsLCwtLCosLCwsLCwsLCwtKS0sLCwsLCwsLCwsLCwsLSwsLCkpLCwsLCwsLCwsKf/AABEIAMMBAwMBIgACEQEDEQH/xAAcAAAABwEBAAAAAAAAAAAAAAAAAQIDBAUGBwj/xABDEAACAQIEAwYEAwYEBQMFAAABAhEAAwQSITEFQVEGEyJhcYEykaGxByNCFFJiwdHwFVNy8TOCkqLhJMPSFkNVo7L/xAAbAQACAwEBAQAAAAAAAAAAAAAAAQIDBAUGB//EADcRAAICAQIEAwYDBwUBAAAAAAABAhEDBCEFEjFBE1FxIjJhkaHBQoHwM1JisdHh8QYVI5LiFP/aAAwDAQACEQMRAD8Am2rVPhaUqUqK75xBEUIpcUUUCExQilRQigBFCKURRRTATFFFLihFACIoRS4oRQAiKKl5aEUAIihFLihloATQilxQigBEUIpeWhFACYo4o8tGBTATFHSooRQAmKEUvLQigBMUcUoLR5aAEZaEU5loZaAEZabe3T+WhloAgmzRVMNqhTAWBR5aWFo4qAxvLQy05FCKQhrLRZadigVoGNZaLLTmWhFFiG8tFFORQy07Aby0MtORQigBuKEU5loRQMby0MtOZaGWgBvLQy05lo8tADeWhlpzLQy0AIy0MtOZaEUAIy0MtLy0eWmAjLQy0vLSgtADeWjy0vLR5aAEZaGWnMtHloAby0MtO5aGWgBvLQpzLQoEFlostPZKLLUExjeWiinctFloAby0UU5loZaQDUUWWnslH3flRzJDpjGWhlqR3J6H5UP2Zv3T8jUfEj5j5X5EfLQy1KGEb90/I0f7G37p+VRebGusl8x8kvIiZaPLUr9jb90/Kj/Y2/dNRepwr8a+aH4U/J/IiZaGWpZwbfumkNZI3BHrUoZsc/dkn6OwcJLqiPlo8lPZKGSrbIDOShkp/JQyUWAzloZaeyUeSixjGWjCU9koZKLEM5aPLTuSjyUWMay0eWnctHkosBrLR5adCUeSiwGstDLT2ShkosKGstCnslCixBYK04t/mZC35hkLoVB8OgOnnUs2vJNyPh/iA69CaRdxCqolgDlbnruOVR7nHLQJ1YweQOvjnT2r5Zrc2vepyRxSnSk6q/M9Zp9Kp44vk7eRL7vyXl+kfxf0FJchQSxUabkKOS9fMmqjEdprYJlmQBVPw+Jz4gQu4/nrWdxXbB2fLh7LBjoGZCWP/M/kOVX6fQ67KubLllH4W2zfj4ff4UjbLiAT4czf6LciJPMLG0c6dSTHiPTYD9wdPX51zjFWse4/NuMg6F1//nOK2HZEhcIoLFijMGJMwcyty8iPnVfEtJLT41KE5N3W7LM2jhihzJp+he3MK5VcpYyCTqBl3A5id/pVBxbtVYw142rzOHADETMTJAJDaaEaHkBTOJ7T3xh7WJtqjW7neNlLMDlAJViQI5bee+lcgu8U793uuMzOxZmPMn15RoPKupi0WmnFUnJ9Hu+vzOI5TT3dHWx29wmkOxMjQmNNNdT5betSbXa3CGPzQdv3z+75eX1rjScOYDMy7kE+EwAdAF0g+1G3D3KErbOhKkkGARv61ZLg+mfWEvmxLNL95HbV47h9PGDqBz6rrry0qSmOsaQ9vl+tf4fPyrz9au24gkgjQy2unoYpdrE6+Byg65tW9ByHnWZ8F0m/vIsWXJ8D0Gr2yYGUkgxEHlHL2+lPZF6Dny82/rXn48QI2u3CeQDSfrt61Kw/GsQo0vsvlodPM1nlwLB2nJeqJeNk8kd3CLGw+n8P9KXk9fn6+1cNsdrsWp8F4tJkkyAT1JnXbzqwHb/GDTOhnQCAD7GNKp/2FxfsZd/SvuPx33idebDg9OXLy8optsGOnyPlOx/rXMrH4n4ofFbUxprp9oqXY/Fts0NZnyU/z1rVDTcUwfs89+rf3TKWsE95Q+hvmwv9kH7iRSf2Y8tfQz9qyVv8WrUeK06n10+wqZZ/FDBt8RYbbqP61vx8Q4vj9/HGfo6+/wBjNLS6d9G0X5tUO7qvw/bjBPteA9Z+x0qda45hn+G9aP8AzAfzro4+NzX7bBOPpUl9DPLQr8E0/oKyUO7p9bqGIZTO0MDP2pRtDqPfT710MfFNNk/FXqmv5oolpMke3y3I+ShkqT3VV3EeNWrBh805S8KpJygEk/JT8q3LJFq09ijkd1RJyUeSoNjtHYa4trMy3GAIR0ZWIOxAI286tclSUrFVDOShkp/JQyUWKhnLR5KeyUMlFhQzkoU/koUcwUYbEcT6VX3uIMedULcYf/Lb5r/WmzxVv8t/pXnbPrsI44/4Lh8WetEmMIZT0ZfvH86p/wDEz/lvTdzin8DjUcvOiy5uFF7jsVJNXHZbO+Cxlu0fzDOXyLKig/8Ab9KxeI4qA0EN8q2f4bMT37QcrLbgxoSHcH3kfSuVxR1p3Lyaf1Rg1ssbwSimrX9TRccwa2sCltNFS1cQegtkfyrj/ZvDI3cIxIBhnMSY32jrpXauPWi+HVREt3iidBJRxqa4x2Zsd3deTLWg9swZAuA5BB5rI+opf6fnzxd9ev8AM8XrdlZpsVg8yA3GICLKgDmCGCxGh8PIbADrUnF4OzdtoqOmZrdl8oktbzt4lIA1bQyuugFMjF3DbIuTmDgFQIKrGTVo/i+UVWWMI7Wh8MlVSXMKGRSWY+QEmPOvXpdjkX3ZkuIZRffpM6c06rPI6ULNoNmHmp1Exy1ocYg3mhg0KqkgZRrJ+szVhfsgBXRyc0AkgKTA2gehHvWSMbtmqUqorLuAKwYEHSNN/wDcf3NKxXDcqid5IYdIp025AGaCG031JgjT1gVJuXT3a82mTPMQddOen0qMoJSRJSdEJcNqPiEgzJIg8o1osDhmzjUgT1mSOVWFxTkBIiP5CJ1/vWmcIh1zSIII+3tUZwS3QRm31FXsMXLNJHIA7T1iNdaQMBdLlQxgLm2A/vXpVrbw/hLE6At0kRoD6TFC1hSt7KSJNvbctLLp686pcVdstjJ9EMcL4EbugMvygSxnYRBPlPnRY3A5TkcDMpKnTXmYgfX0rqHBOGLZsLIUlZDORz3MHWSOo0OXyrHcZsocYc2ZQVQ+IQdfCdBtoT8qri1dJFkk+rMtwzDjEXltJuxy6rEHpG5O/TarLE9mHR8gIIhoYBgsgwVzmQx9KRwTCBsZdNpWZQWHiIlGPPSf1TGu3WKn4fh5AYNBGunQrqRqYCw3vpWrHhg0ZcmWSdFFhlulyiBywIGjkkz01H/irZbuLtiO+cEcu+VjI11CnKumsFgad4KobEvcyqgWFyZt2IEkREAgD4evnVxisXpk+EZfDIG5IbXKJJHIkxtUo4L6thLN8CkTtpi0cW2xDhpA8SEwTEbT1HOtFg+IXLt0G86XXVXQ6CNVYZSojmToetYni2FYY3MwLBVtmSZkgz8W0+laLgPEkuXwVtFPzELH94s2tVwqMuUnJXHmFcK45cv421fJH5araCgQG0bLzJ3Ya+e1XVr8VjEthjH8Lz9IrL8JvouIS2lthlupLHUaOOZM8gKqbeD7t1E/CYOg5achRLM4VT6iWJSu0dNsfidaIBNm6AegBPyqXa/EfCkw3eIf4l5CqPsT2IwuKw5e/wB67Z2BHfXAoG48KkRpBqx43h0wgs2cPbCjK+05myDKMz7nedSaeTUZMcYy62Rjhxyk4+RbWu3WDP8A936HT6VbYHiVq8JtOrjaR13j112rJv3TYd8RcQuAVIMKzWgbcFlEQxGbn08oqxv4nCWGS9lNsZxbfIpQNJzCQu5EyPUjnWSHFndSj8Cx6KNWmabLQp5YOomOUiD8jtQrtrImrOf4bPPX+FY42jeSxmskFg4YfADGaO8n6VMXz6fyro3YhZ4ZhwdZtCR1DMK51cIDN0BYD0ryul1ss+TJjkl7LrY+g8CUrk229kS8Xw5rahjkg7Q0k89qhttU3Hca722qFYCRBLk7CNjUGfOtkW63PS4eZx9vqUfGiBcE+ddY/DLETwvT9D3R75lb7NXJ+P8Axr710f8ACbEAcNxBYgBb1wkkwAO7s865nGY3pk/iv6HiNQ6z5I/xM1/GvFhV8zcH/wCu5XJOxuEtSM9tYZQ05jtAWFAIjViZiRpXWVxyXMJZuWmV1zvBGqmFuD31EVzLs3iRdzZmhr03GCrGVWOeA3JQW1mYCAc6t/00mlki10r7nF4j0Tse4hwJdTl7sbqUdnLMqkMQCZk+FdeZk71Tvw9pyszlFBWFMGASrSXOUmZ3ExFaXGF8jFmCgEZPDAYqZK76AydfIGah2MU74h8+VkUK0L4AM0nw6HadieZ3r1cuhy4v4isPjEVbNu+rqtsEK1w2biwZjKEQwPFvD7fJf/0zhLlxFGJOaZdUXKCkAxmYAH/lA3JMxS71pZUnwLm01UOwkE5dVBjT6a1Os5Lt5XC3AqZmDsZZyARqdRGwgcvWqcjSi2luWY7ckmRMfwjDsjqloHK7hTJnOuUtLTJgtlI5ZD6Bm33KQVsLsyGS5yggq0w50+QHXWpGAtLYJW2UYqXuOrk6LNyQVEAfErRzI9qWrKAioQzlSAAcoWFBM8soAMxPw+dXwhyxprdFU5W7TH8P2Swl22WUsAArFVfNLDMurNJ1AE6j4fOoA4DYVCSjh8k+G4CGObKAZBgEennG4sMGxVgRo7bBfCCgGYk7yc7ETtoByNMX7iuknMq/CcpCw36SGYQevX51RFJqXqTm5JxfwKDgOF7xmRfiBMRBJjy00ABO9aa1wezZa09xWZlMkKYkDUkxykCIPrtWP4Tdde8ytGjBiASQAQGYHkda1li/cunvFe46gZCyKRBBGXwjfeSTzI5U4wjKO6JSm4vZllf7QM3dnDgAgNCORlKgkzmEzuRqNqxGBuXL+KTP4TcYaNqAJgCW0I56itA6E2TAChRBfcZgQgAIOg++tVKWiuNti6RouYx4Y0JjXo1VyxxT2ROOSTW7LdeE2cLh71y3mcmXJ0+GTJUCDPxRM70js9g3x0i0FgNluG5HhBjTKokRr1Goq4T8sZlUFRCqpULI8VwnbY5hIEfyqT2ctWbeGtBJyuDdlM2vi2YDxHQQARvAO9QyzcElHuSxw523Ipr/AGV/Z+8YuuIUEad2wIQwPAoJzPHIGTIjeBkjiWMG3cmyAGRcjTr8Ukvv5yZ9q6YtwOhMOM4kgEeEACSAfYSNdOtY67wPKLZOqkEbAd2GICSYgHQUsLcm7Y8qUVsVnD+CXsRddgUUZVyZoXNqROuo2O0/zqyw3CXw7A3HRjI0BJjLrzA8x7VYYK+uHdFJ8dwBQvMBRO/LpHl5mHMXauXQTE5AWfYRpM5eQA/vpY8EU+feyEc0n7PYzN9suKvgbrcuH5M0U3xS6Bibwg6Xbg/7zFWfFLCLeuXHLKXYgKYIzGNJEg6nrUHi2IV7huZyVJkAAEiYnWeorDLFsvgzYsm79Dpv4cL/AOkEc9fcM4+0fKpnaHDr3iM5iA2UmSAxUqdBvsp9qwvBe2V3DWQllEYCASzAxJLagEQQG+oq6/x+7jWFkIHcAvCCNI13apZYLLgUG6aooXPGcpwV7MuOy/dpnth1e5mdnIBAYMc2gJIA8UACi4rxU3LndizKAgZ4Il1GY8uRU/2azNnjgwlxXKkF/BuPrrvCn5V0bCzcXQEwenIgEH5GuJqdNLBJqrv53+Rq0uaWWHNOlv26BYTFgoD/ADHWjqnvdmpYnv7iST4RZJA9+dCu5izNQinHsjLLHcnTOYWu02IFtbdpu7RQFAURABkCab4djO7vLcIz5SWI2nrqNjrIPIgGk47hzWHa05BZIBynTUAjU+RFJwmJNtw65ZE7wRqI2noaztKLuMUj6Jw/Q4cGFqMuZyW+/b4eXqdEtdpEdM1tbeTclrpVl11zKYPlpI6Vku1PFv2i4pCZVQFQ3ihiTOzbDoIn6RF/x65EZbcchkED0HKo+K4g9wQ2WJnQAaxHL1olmyS2aRTw7g//AMmd5bb8rfT5JX+Zm+1J1Ux+oj6Codji11cMbKswsu7llGzsFt6HnpCn3qV2pufCPPNPtG1VfejuEHMXLhnTYraG2/Kr4pSirR5fins6vIvj9jtvYXXg2G1/U8+U94dvesthb1ru+6teIWs6KV8DX5LOC5I+GCoAzD4TMzV1+F1wnhhUn4cRHoGTT71luCKEzIz6BzOkSYGWOmx+VYeERa1WZfH7tnP1m+GLLBcdduCTaMLdT/iXDtJlRJJWYA0A0p3hnC72Kfvs3crBRFAXwZCQoAG0DQkgbc6lYjFm5bUEupF4MkIoD+LMwkkecDXYU9w7hgNu73qXR+a0w2XxE6wswo5k7QZ1Gtelrezl9qEpgkLq125MEAs51kAAZQAWjYk5jtsOVL2mxJs2+8R3kHICWJHiJka76E6+fKrY4DIzPYzXXEANcZWEGToQPDtEzFQO1WEe7a7x1ZZyl+7kpc18UR4W8vtUMqSVr9MnC7pjNqy2JQ3bpCXLqRlErmLkAZgD4QZBjoutLtC/ZYKltHIJ1XLLZlmDBgqJBI3GutWYtsDcFxAVRbcEeJVU2zCyogtpJ8Uy21ScHiltXGGWSEdRHwvc0UADYaaTp9KPapNsHTbVFBwT9ofFpZW4nwSc9udAniI2gnJy5x1NW2KwRV2EWZcyks2VQJYgrtqSGgjrR2MX3N+5btxNvMUIWZU2VHrGduupJ5inv2xVULCubaOodIIzlB4ZO8E6nrpUFFRcqJSk2omJ4dh7r94oIQ5TcMiZBAJAAO5gVsP8OyW7Wc5XKKNZzAATJjadB6DrVBhsWrFDbCuThrM5dCtwJ+YZGkg7+kVf8Px5uW8xOs7RMCSfE0GJnbTf0pY0nG0PJs9xu6t8Ky2kQm7dPhbxi2CJzLnnoGGxXTeqLi2DZcYtm44kIq5kzPrGaIaCTOh5VormNZSneMbaww0GugA1bYmTlJmD8qquL4pWxIU7m/YgA/o7q5MONAM7g7/aajPdpjj3RbX+HuVde8VmynXT9IA3EeHUTIAkc6ncGwWTC2CHSEUply5C4nNlDKZbUmDAEJzG8Hil1kB2UEQSsMMu8DWdSBz61a8OYNhrOUqhW0GlQTmJXI4CxoQSTJNUZ1ui/C9mSMTw18Rh7iW7gDGFJYHwEAEnVp3GsR9apjhrxUDMtu2i9z3asQGyIFmDqyqSddPhq34ld7vB3DbGq2zqQIDEHU7SSD76VU2LuY5QCYtjXlkDaRu0tOaegHTU03cWovYh2eFXcR3jllUJBW4rZTbuJKh9WEg76kU9jbRayQWuW3P+WYB/LJkjWdR5ipVzFjMFXK1t1U3SSAmsKVYEQJEAjnI21qOmNt2cYtyHIyvnyxlIdXRcgbTSIgmR71p7MoXVUZa0HS4Q75jkEsRrB2g8oJ61BCuAikhi6hgABPiOk6SN/pV5i8FfeRZ8XhXKRlG05z4vVR71DXBORauncKilomXUyQFET13HtWKa2qzXF7k3AcCbEW7qW1OdLSsSQIzG4YUSRBi2ef6tq1n4b8QS3iLQujxujIHCiASF0J3UE+1ZvD8UewoU+Em73lwm3cU6gkebLMCRttrvVXh+0Fy1ae5aYZkuFJy6RmkeE6/u1TjbtpG/JjhHFFye9/I6x24wOFsW5uLJa3c0g7aAkkfq10JHXWmewfF3uDumuEE21UDKcwe3Kn0lQtZTiHbw4u9bS6v5Vu3MW9S7sFkFjqBrGnTzpfCeKMl9nDd0zNmHe7qYGhPMnTWrL5HW/n+rIw0eTPC8a6XZccc7DYHFYh71+8TccjMcnNVCDl0UUKYxXby8HYB7YAMRkzfXnQqXjx8n9CX+2avtEm8d4HaxVqWhmmX8IznLoIYiV06dPOsZe7N2rTQcVh7S7gX7hV48gF1HKavLPE5vMFYySGidh5+9ZztRxWwl0G/JMeGNdt9cpqbSlGmUaXW5dNl8WHWq/IdHDsL/APkMOf8AQtx/sKNMBhC0fthn+HB3yP8AqMCqPC8etXGy2bNx2/dBEn0Eik4/tObHhOFKOw0z7wdJGpqHhQN749rX0l9EDt1wREKG1fW6IOabbWyslVHxTI1110is3icLkw6HQlrtyCDIZVCqY/5ufOpbcedrveuFZtAFghQIMDeYBIMHcilY3j5ugI9hWVYCAFlKgLl0ymNdzpvRVbJbHOy5pZ5vJkftPqbz8Jb3/o788r1o/Pw1WcMtn9quKYC94QZnTwrBiZPtVJ2Z7WnBWr9s22U3DbZSVnKyMW8Uld9B86hv2lBu3LmV5dy3IQNgIneKo0mJ4tTkyS6PoV5nz4lFdTeYy73YttcZDkXwKV3mXLA8hA6z4htVfwTjpd8QpzF84gBdCcgXxPyjTnGvOsne7VM26E6z4mQ/+3Sk7YXRIgwdwGAH/agrpeLutjL4WzOiXFc3UJzskw6wkIx8JyqyksFUbsT4tfDFRO0yYZFa3buXluKD4SG+E+eaJM+9c/u9qLx6AbfE+0zHxAR7Uxie0F+5GdpygKu/hUbAa/WnLMn2IxwtdzpGHvtctOSpRSUYAIyEkAqDB5wwJ5UWIuM1rMYzuVDCIUQSc0ddOYMmsJhsHir0Fvy0gHM6bjkVBEv67edSTgQu15s3kqD6R/OoLM1RPwlubo9qEsJespbVjeFq214taQLbXOzZVJzEgsABEbmeVUqcWti2qfqXQZSpX4T4iZ68gOZqiwWKxKFgBZuiPhe2uZgdJGUKdJ/eqFxFWuYhRbVbB7sFlNwhFYFpkt10+dQ8WW/xJeHHb4FlgnCvbAdrcLLEDWCDMCJ3PlV7huPouH7q5c8QQoGVX2Yy0qQAdhB9a55fwzgw2/qGHz1FS+H4BWcZwYMRlVW+csIqMZOK2JSim9zY4ntDaIKi6EUiJgT/ANzidYPtVRe4rbFwOlzMQywdM0jWYBI+vKmBawo0hp9FH0mgHtfpQ/Mf/GouTbskkkizx3bBHTIbbDTUgQWMASTlOuk+9OYD8RGs2giWyyAFQGJaN5/ROsnyqoF9Rtb+f+wpu5xBgdLS+o/8tSbcuoKo9C5vdvb1xWU23yuuVlE6rEROYEaaTUO72mvjVLOUAQInQDyzHryqAOJ3I/SvuJj2GvzqNcxhOlxwUJEhSxJEydKFaBtPqWq4/EXrQDqgUyQrKpGUaFjKyo5Dr6a0MBxS736W711O65GdIOgVTG4PXzp244vLK/C2g0IkLoBlMEgGTHOKbvcGVe5YgZWuHNAhQqqA0CdBm033npT5qYVZe31Cibly6ir4vAcpZZ21BkHQab1AS02NcW8Ct14nTLEAxqbjEADQmPP2qxwPCUuW8tu45KBvjgFUPQSQyLI5giJiNau+wS2MHcuO7lSLYU5hEkH9KCSSBpzMATTjKM+gNOJFwH4TY1h+diUQQAJLXmyjYECAAOQzVIxn4bphylvvTcXEXIMjIEbSIPiMac9dK1T9r7l7TB4d3H+Zc8Fv1EnxDyBnypu3wW/ddLmKvyUZXVLQhFYa7kSw9gaw6niWk0u05b+S3ZbDBlyb18xrCfhnZCwt5s0ba5fXKTJ9ZqNi+wq2jnxeKtZTMd4CpJ01JNyT6CtjhbmVgRA15VH7X4Fb2HYxZLW/GrXrXeqkascg1Jyg7eVcVcSx6htwbW/ejqwy6jGlBy2o59icHwxmJfH283OFMT5b/ehUa7iHViP2xxHJOEAoP9JjUUK3e35v5f8Akn4sv3382VOFxAFwOxYRmE+Ux8PP0qB2la0uRrii4CNGjSSdYB22qzfDeEaAbgDn96lLw/EnKmFXPdYJvlAgl51I8IWMxPlXYTpUcF7sxSYTD3DKBrbA6MpIgjnHl5VZcQc4nCulyDfw8OGA/wCIn73uAQR1FJ4zhLqG3cvIEZmCFtPHoQpzCA8xIMbGmcDfjFop2dXtn0In7qKadiKi3iQbGjBWzwfCskQIGaJNN4K4wcSW6z/596scLc/ZoRmKy3iZGMQyyukAiOdO4XAvfuKWutctEEgliwBDBSCGOnOOulFjqh/h11S6FsurCZjnod6h9p7NtYKBdSwAGoABER00qdZwvc3LcqvxrqAIIkU521H5KtmWBdKwWl5y8kCwF8yfvTsSMth+G3rmq2rhHUIxHzAipR7OYjlaf3Efc1d3+0aLbRUuaBVEA7aVUXuOzzJoGV+Lwdy2wW4MpOvL7g1e9kmQFy4UkFYlQYGpkZhofTpVDfxJfr/4qw4Hj1ti8HkZwsGDHhJ009aGMuOOcSZgbp10MeQ2EdNp+XSqS1cedyx3gc/KPOrPh2JS7bVW3ACsNjp/e9aTs+mDwp71g11xqqvkCKw1DEjVo9hpsKiwRV8UsDDXQHnwGD7iNfnVFxjFBrs7FJWeo/v71L49xJsXdYp42LFjlBMmZ2HKaes9kL9+65W1cUTMuMsAiedNIV0UgxE6VJfPYZSV9p8tjG1bXCfhSQAWxKIx/dV2OvL9NPYb8NrcxexDMsk+FACT5MxMH2NJ7Atzn54o3IAe1NnHuef0rqa9gcGP8w6bSN+s7/3tVpguxWCj8uyGIEnvbgHXYArm2oTGcWz3DtNOpwfEXNrdw+x/nXb7OEtWTC2LK76QGM9SST/YpbYpuRy/6fD9qVgcZTsFjDl/IfxbaT9RVlhvwtxjEZjbtiRqzjT23+ldVfiN1hDXCRr8j/tvUdyepp2BluB/hzdbPba5ZfKjNbyk5WcNorSvhU7yJgmmePdmcRbFtboyF1ZUHhyrA2Cq0wCTuAPWtet0qdCQdtDBqv4vwvv10co2bMWygknzO/1qD6kl0MnwG8tnEWhbcvDqHmN5ysunUSI38Rrd8D7M3beIvNiUR007knU6EyxDTB2rI3+yOIzBrd23mkHMQ06ajT261IfHcZTVu5vx0In5uBXP1umyZ01B1ap/q0acOWMOqOnyY6e+3ppWd41xRuH4eVzXlWTNxvGAx0lhvrPsKxN3tfi0ab2Bug9bbXCNP9DZRSsZ+IFg2Xtsl0h0IIyElXEwMzR1J20jc1wo8Gni/iVq1X3tm2Oqi3vt+f8AYsLX4kY24s2rOHEfpLNm/pVlwf8AEwDTGjuzMZx8IJ5MBqPWsDgLgR1ZGkMAT5aaj05zP6qrO0t9DekPuBK6xz16f7V2pcK081UY16dTItVJPfc7gLRfxW8ZeytqMrWyseRy0Vc44B2kwaYa0ty9DhfEO7YwZJOoEGiriy0OpUmk3/1RuWaDX9x1cVm0I3aY5/3Nb/g1+3h8FiWTxXDaW0oWMzOxZSACdAJBOsAak1zoAm4ST4QDoVAljqDJq84RjhZTPcDsG0lR+qQQCSYAnX5V7OS2PPOXKmxfHODu6i7cAcXnY2FZjc7pVWGNxQoUNBiNlk6bVyniGLf9ozDwsreH1nSB0rqmOxhe6yIZViCpQmczQAOubbQdKldm/wAtHEEMLjKS3xaeZ13NU45bUZtPlcsjVf5OVIMRbabfep3gzfCQW6kSNfapVjgOOv7m8Rv+YzAfI/05V2B8USZJM7STr86QbvnU7Nxzq5gOJFVU2bZAjUhAZ6+Nxr6CordgcVduF7ptKTqxa4OQ5BQddIArpmcUgtTTCjCYX8L1yzdvhTpCohb5kx9ql2vw1seGbt0mTm8KqI5ZQRM+c1rw9CaOYKKDC9g8IhkrduayAzge3gUTVthuGYcAgYPDr5lFZo2MnUz71Jp3A4Y3WCrGoJB5EATp1pOXmOiNw/hCYee7CBYJACW7gBJBMkglZ03PIVYJj2E/DqIPgQadNBTWMwjWzDDQ7HkR5f0qNmqDUZbjTa2HmYDS2qovkBr1gCMvTWaWlwSJERGxk+ZkgRUUtFGLlWcxCiSL/SQPYweu29IX5+vP5Uz3lHnqLbY0qHZoqRScx8qQx2KLMdtP5mkEnpQpgLk9aTr1pMjrHypwJ50AJzGhJ6Uok0UUAAUF9aHzoKetFAKzedIe2D/YpcjpQIooZS4rsjh3M5Sk75GKg89hp8qlYLgli2oU21cD97Vj6sQSanBf7mld2KKAqL/ZrCMxP7PbEmdvnyoVa935UKKCzK4zDB3MRAJA19vtRjGM0YcOFtq0weZgSQQJJ00G3ypCXFCggZf1AT5nmarGxbM5K6TmOh16iPYVNlGSuXcn8Xw9y2Q1pCtoNPe7EtOpWDJAM61bdlsYzI+Ykw0id9RqZ9azGM4rdMBmZrR1gwfEBrEajcVYcC43ashzcYjNljQnQDy8z9arhF07M2mjTTNiblVOL4/luMoSQozEKwzZYmVzEa+R0PUGq3ifaMPaixJzSDIIIG2n1qptYCVW4r5SLncjMNDcyhtPUGK04ManKmaZZPI3Fu+GEjY9aVmrL8Gxr237q4AgJZjMnlsvLU+fOtvgeFC5bDZiDsRGg56ExyI1rPkaxumXxTkrRXm5Se8Naazwa1AOXNpzP3HWn7eGVPhVR7fes71C7FqwvuZK5fVfjdUkwAZljBMKADJgE+1WPZjiio9xkz9yoGcvadBJG6AiSunKpmK4oiE+NAdgA0uT0AUE1IshWtI1uSHUktrqeh15HSalGPjxbuqFJ+E+lkwX7OPsE4W5beHUEhgRoQWUkTlJXynUVBxfZcgwpWTsCSD5gE+FvarThmEiwt3LlZmZ43JEwJ9VA+flVwmW4gI1B/vUH7VTCbTpBkxqVOzmeKsFHKtII0g6fQ03FTe0HFFbENaAAyPGfNoFCzz3GwBHPMOVRQK1Rdozxb5nF9hEUoDzo6IxUiYZnyog1Bm6USTQArMaPPQLUU0ALB8qWDTINGaAHoNDL502LlKD0wFZfOiLeX0owaMGgAI3l86mNwq5E5CfQiouWglwrsT7UnfYaruPHCuP0H/pNMuI5UpMY/7zfM/1ozj7n77e5n70vaDYYk9PvQoi5oVIRjTZLZVJAkbz8/5fOm7tq2twkCWgDckCOgO1R2xYRjn1ABiTtz09qr8NxgXAxCmARvyB/varrXYzT6blpjLy5CNJOw+5FZviTwQB0J9tBy9PpU3uznLOc0wQR/fnVTjL7ZyoMDQGOfMCegqF7hD3tifhcUVS2VaIclhHxDSNeXP6Vozh82BBJgftUzIB0txAJ58xWMOLCqq7yTpP3jUTVr/i+bCdzBB7/vo/g7sIB6zNbdJDmyKhTtJ2XPHhnuWrq5mEhXUT4T8OaYgHUesVquxuPvlLtvRgkEO22XSVIAOokGdZzeVc3GMJQI2oBkdR79P6Vsuzva62HwwAfwTbuCB4rZJnQbmC3yFbNRonlhKHft+voVx1HhOLrbudA4RjWzOGXeCoUiCee+3L5U3ieEPdctdc8oRfhA166E+cVBvYvuMVb8XhYqVO2ZGMA/I6jrV7iuIqmYsQoG7MQq/9ZIB9prx0k0zvJpkD/BbajZjy+JtvQGIp23CKvxZFDHKpMnnpOm9Z/HfiVhluC3bm8xMEoPAp/wBZiTpsJqtxfbxpaFEA6RO2upn2003qzHHLH2olOTJifsyZ13CYtDZTNK+ESGBBGnPlWe4jxZbOe2rv4hmU29RM6pmAOXNHLUSdtKxfE/xLuCxbS2yBzIkIS2XKpnKTAiY/pUS3au3fHexDQD3Y18L3GHgZjqIJkaAcquWOUpKzPLPBLli9308ipwuAfEPcuPMCWbKdSzagAHTLmI+tXnCbjm344MEgnQHkR4BsKqgbpBFpY8OUgkAEyqwZOniMb1K4bxbw5AAHLRcmDBkCA3Mf1qcZWzi481z5mXGYUeamxRyKvOwLmhNEGFAtQAoGjim81BHpgKmjowaIk0AGVoRRquuv3oipoAKTSg/rQA86I7jSRz12oAczUQvdKSonyoAe1ACw5NJ35R70KZu3YoAUw8/vR1COI/uaFAHM+IYhso13Kg+m1HdOgHIkT50KFTMuTqiTY+BfYfUiqW4fG3qaKhQuhPGWOCMISN+vPeN+VMN/xF89KFCujo/dl+RU/eHgK1X4R2gcYCRJ8X3mhQq3ijaht5fdFulSci24gvfI924SXF68gIJUBUuXVUZVIXQIomOXmZhcbOd7ZYknK25Masx0XYf7UKFecx9X6luubXLRHvXitvCFYUzdMgAGQ2h0FafjXCrVtSyIqnxaj0G/WhQqeTqc2XuMouHnO7BoIyPyH8H9T86hdo7htBFQlQWRiJMEwddaFCrMW7M+B/8AMXt68Rw9mESvdQYHMAmdNTJ3NWHZbglm+lvvUDZULAyyme9RZlSCdCaFCl3ZCC3j6sO4gzMOjMB6BiB9BQCihQqR310HEXyoUdCmMJqXaWXUciR/KhQoAcdYYgbAkfWksKFCmhA50ktQoUAJalTQoUARO9OYj0qWKFCgAm2qHeahQoAglqFChQB//9k="/>
          <p:cNvSpPr>
            <a:spLocks noChangeAspect="1" noChangeArrowheads="1"/>
          </p:cNvSpPr>
          <p:nvPr/>
        </p:nvSpPr>
        <p:spPr bwMode="auto">
          <a:xfrm>
            <a:off x="368300" y="-79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60" name="Picture 12" descr="kamion PET lahví 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283398"/>
            <a:ext cx="2904296" cy="218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Milan\Desktop\Nová složka\DSCN193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093" y="4269394"/>
            <a:ext cx="2400266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s://encrypted-tbn3.gstatic.com/images?q=tbn:ANd9GcQ7DA7sdlYE1mq40NI_bMz5kw01TCLcBB_abzct74AdfgNKbeOi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865" y="4320901"/>
            <a:ext cx="1682504" cy="178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043608" y="3717032"/>
            <a:ext cx="68643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2                               1                                            4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547664" y="6309320"/>
            <a:ext cx="43107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3                                              5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088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6632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Třídící linky v Kladně</a:t>
            </a:r>
            <a:endParaRPr lang="cs-CZ" sz="2800" b="1" u="sng" dirty="0"/>
          </a:p>
        </p:txBody>
      </p:sp>
      <p:pic>
        <p:nvPicPr>
          <p:cNvPr id="2050" name="Picture 2" descr="http://odpady.kr-stredocesky.cz/doc/obr_1_rucni_triden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3418226" cy="220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odpady.kr-stredocesky.cz/doc/obr_2_vytridene_PE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29031"/>
            <a:ext cx="2746276" cy="224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odpady.kr-stredocesky.cz/doc/obr_3_novin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501008"/>
            <a:ext cx="3065326" cy="2298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petrjiricek.cz/images/insa-tridicka/provoz/DSC_0288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42" y="3501008"/>
            <a:ext cx="3432473" cy="2298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08442" y="6093296"/>
            <a:ext cx="8096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     Je zde jediná třídička baterií v ČR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240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Třídící linka v Čáslavi</a:t>
            </a:r>
            <a:endParaRPr lang="cs-CZ" sz="2800" b="1" u="sng" dirty="0"/>
          </a:p>
        </p:txBody>
      </p:sp>
      <p:pic>
        <p:nvPicPr>
          <p:cNvPr id="1026" name="Picture 2" descr="C:\Users\Milan\Desktop\Nová složka\DSCN19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080877"/>
            <a:ext cx="3271770" cy="2453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ilan\Desktop\Nová složka\DSCN19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05064"/>
            <a:ext cx="3456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ilan\Desktop\Nová složka\DSCN193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505" y="4016139"/>
            <a:ext cx="3514827" cy="263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ilan\Desktop\Nová složka\DSCN193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16" y="1080877"/>
            <a:ext cx="3226841" cy="242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064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32656"/>
            <a:ext cx="6336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Víte, co všechno se třídí v naší škole?</a:t>
            </a:r>
          </a:p>
          <a:p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124745"/>
            <a:ext cx="87371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-    papír, plasty, hliník, baterie, drobné elektrospotřebiče,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     víčka od plastových lahví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-    nově tonery a </a:t>
            </a:r>
            <a:r>
              <a:rPr lang="cs-CZ" sz="2800" b="1" dirty="0" err="1" smtClean="0">
                <a:solidFill>
                  <a:srgbClr val="FF0000"/>
                </a:solidFill>
              </a:rPr>
              <a:t>cartridge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457200" indent="-457200">
              <a:buFontTx/>
              <a:buChar char="-"/>
            </a:pP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940627"/>
            <a:ext cx="7223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 víte, kam se jednotlivé druhy odpadu dávají?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861048"/>
            <a:ext cx="6912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tx2"/>
                </a:solidFill>
              </a:rPr>
              <a:t>p</a:t>
            </a:r>
            <a:r>
              <a:rPr lang="cs-CZ" sz="2800" b="1" dirty="0" smtClean="0">
                <a:solidFill>
                  <a:schemeClr val="tx2"/>
                </a:solidFill>
              </a:rPr>
              <a:t>apír – v každé třídě je velký kartonový box</a:t>
            </a:r>
          </a:p>
          <a:p>
            <a:r>
              <a:rPr lang="cs-CZ" sz="2800" b="1" dirty="0">
                <a:solidFill>
                  <a:schemeClr val="tx2"/>
                </a:solidFill>
              </a:rPr>
              <a:t> </a:t>
            </a:r>
            <a:r>
              <a:rPr lang="cs-CZ" sz="2800" b="1" dirty="0" smtClean="0">
                <a:solidFill>
                  <a:schemeClr val="tx2"/>
                </a:solidFill>
              </a:rPr>
              <a:t>             3x ročně vyhlášen sběr</a:t>
            </a:r>
            <a:endParaRPr lang="cs-CZ" sz="2800" b="1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4869160"/>
            <a:ext cx="7613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6">
                    <a:lumMod val="75000"/>
                  </a:schemeClr>
                </a:solidFill>
              </a:rPr>
              <a:t>p</a:t>
            </a: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lasty – na všech chodbách označený plastový koš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5949280"/>
            <a:ext cx="75792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B050"/>
                </a:solidFill>
              </a:rPr>
              <a:t>h</a:t>
            </a:r>
            <a:r>
              <a:rPr lang="cs-CZ" sz="2800" b="1" dirty="0" smtClean="0">
                <a:solidFill>
                  <a:srgbClr val="00B050"/>
                </a:solidFill>
              </a:rPr>
              <a:t>liník – na všech chodbách označený plastový koš</a:t>
            </a:r>
            <a:endParaRPr lang="cs-CZ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40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6256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2">
                    <a:lumMod val="50000"/>
                  </a:schemeClr>
                </a:solidFill>
              </a:rPr>
              <a:t>b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aterie – zelený box ve spojovací chodbě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988840"/>
            <a:ext cx="750199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d</a:t>
            </a:r>
            <a:r>
              <a:rPr lang="cs-CZ" sz="2800" b="1" dirty="0" smtClean="0">
                <a:solidFill>
                  <a:srgbClr val="FF0000"/>
                </a:solidFill>
              </a:rPr>
              <a:t>robné elektrospotřebiče – červená popelnice ve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s</a:t>
            </a:r>
            <a:r>
              <a:rPr lang="cs-CZ" sz="2800" b="1" dirty="0" smtClean="0">
                <a:solidFill>
                  <a:srgbClr val="FF0000"/>
                </a:solidFill>
              </a:rPr>
              <a:t>pojovací chodbě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3717032"/>
            <a:ext cx="7610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B0F0"/>
                </a:solidFill>
              </a:rPr>
              <a:t>v</a:t>
            </a:r>
            <a:r>
              <a:rPr lang="cs-CZ" sz="2800" b="1" dirty="0" smtClean="0">
                <a:solidFill>
                  <a:srgbClr val="00B0F0"/>
                </a:solidFill>
              </a:rPr>
              <a:t>íčka od plastových lahví – 3x ročně vyhlášen sběr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5085184"/>
            <a:ext cx="8417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FF00"/>
                </a:solidFill>
              </a:rPr>
              <a:t>t</a:t>
            </a:r>
            <a:r>
              <a:rPr lang="cs-CZ" sz="2800" b="1" dirty="0" smtClean="0">
                <a:solidFill>
                  <a:srgbClr val="FFFF00"/>
                </a:solidFill>
              </a:rPr>
              <a:t>onery a </a:t>
            </a:r>
            <a:r>
              <a:rPr lang="cs-CZ" sz="2800" b="1" dirty="0" err="1" smtClean="0">
                <a:solidFill>
                  <a:srgbClr val="FFFF00"/>
                </a:solidFill>
              </a:rPr>
              <a:t>cartridge</a:t>
            </a:r>
            <a:r>
              <a:rPr lang="cs-CZ" sz="2800" b="1" dirty="0" smtClean="0">
                <a:solidFill>
                  <a:srgbClr val="FFFF00"/>
                </a:solidFill>
              </a:rPr>
              <a:t> – kartonový box ve spojovací chodbě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391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7134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Poznáte všechny ty nádoby na třídění odpadu?</a:t>
            </a:r>
            <a:endParaRPr lang="cs-CZ" sz="2800" b="1" dirty="0"/>
          </a:p>
        </p:txBody>
      </p:sp>
      <p:pic>
        <p:nvPicPr>
          <p:cNvPr id="1026" name="Picture 2" descr="C:\Users\Milan\Desktop\Nová složka\DSCN189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73506"/>
            <a:ext cx="2130710" cy="147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ilan\Desktop\Nová složka\DSCN189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263" y="2190158"/>
            <a:ext cx="1411355" cy="203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ilan\Desktop\Nová složka\DSCN18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360" y="2190158"/>
            <a:ext cx="2843808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764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4627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SP – vyplnění pracovního listu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196752"/>
            <a:ext cx="8387365" cy="489364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  - Recyklace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Co je recyklace? ……………………………………………………………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Co recyklaci předchází ? ……………………………………………….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Doplň barvy kontejnerů pro jednotlivé druhy odpadu:</a:t>
            </a:r>
          </a:p>
          <a:p>
            <a:r>
              <a:rPr lang="cs-CZ" sz="2400" b="1" dirty="0"/>
              <a:t>p</a:t>
            </a:r>
            <a:r>
              <a:rPr lang="cs-CZ" sz="2400" b="1" dirty="0" smtClean="0"/>
              <a:t>apír - …………………….., sklo - ……………………………………………….,</a:t>
            </a:r>
          </a:p>
          <a:p>
            <a:r>
              <a:rPr lang="cs-CZ" sz="2400" b="1" dirty="0"/>
              <a:t>p</a:t>
            </a:r>
            <a:r>
              <a:rPr lang="cs-CZ" sz="2400" b="1" dirty="0" smtClean="0"/>
              <a:t>lasty - ………………………, elektrospotřebiče - ……………………….</a:t>
            </a:r>
          </a:p>
          <a:p>
            <a:r>
              <a:rPr lang="cs-CZ" sz="2400" b="1" dirty="0" smtClean="0"/>
              <a:t>4) Škrtni, co nepatří do kontejneru na papír: </a:t>
            </a:r>
          </a:p>
          <a:p>
            <a:r>
              <a:rPr lang="cs-CZ" sz="2400" b="1" dirty="0"/>
              <a:t>m</a:t>
            </a:r>
            <a:r>
              <a:rPr lang="cs-CZ" sz="2400" b="1" dirty="0" smtClean="0"/>
              <a:t>astný papír, noviny, použité kapesníky, voskový papír, sešity</a:t>
            </a:r>
          </a:p>
          <a:p>
            <a:r>
              <a:rPr lang="cs-CZ" sz="2400" b="1" dirty="0" smtClean="0"/>
              <a:t>5) Škrtni, co nepatří do kontejneru na sklo: </a:t>
            </a:r>
          </a:p>
          <a:p>
            <a:r>
              <a:rPr lang="cs-CZ" sz="2400" b="1" dirty="0"/>
              <a:t>a</a:t>
            </a:r>
            <a:r>
              <a:rPr lang="cs-CZ" sz="2400" b="1" dirty="0" smtClean="0"/>
              <a:t>utosklo, sklenička, lahev od alkoholu, porcelán, </a:t>
            </a:r>
            <a:r>
              <a:rPr lang="cs-CZ" sz="2400" b="1" dirty="0" err="1" smtClean="0"/>
              <a:t>drátosklo</a:t>
            </a:r>
            <a:r>
              <a:rPr lang="cs-CZ" sz="2400" b="1" dirty="0" smtClean="0"/>
              <a:t>, </a:t>
            </a:r>
          </a:p>
          <a:p>
            <a:r>
              <a:rPr lang="cs-CZ" sz="2400" b="1" dirty="0"/>
              <a:t>z</a:t>
            </a:r>
            <a:r>
              <a:rPr lang="cs-CZ" sz="2400" b="1" dirty="0" smtClean="0"/>
              <a:t>rcadlo, žárovka </a:t>
            </a:r>
          </a:p>
          <a:p>
            <a:r>
              <a:rPr lang="cs-CZ" sz="2400" b="1" dirty="0" smtClean="0"/>
              <a:t>6) Proč bychom měli třídit odpad?</a:t>
            </a:r>
          </a:p>
          <a:p>
            <a:r>
              <a:rPr lang="cs-CZ" sz="2400" b="1" dirty="0" smtClean="0"/>
              <a:t>………………………………………………………………………………………………..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17022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4627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SP – vyplnění pracovního listu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927884"/>
            <a:ext cx="8675397" cy="526297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  - Recyklace</a:t>
            </a:r>
          </a:p>
          <a:p>
            <a:pPr marL="457200" indent="-457200">
              <a:buFontTx/>
              <a:buAutoNum type="arabicParenR"/>
            </a:pPr>
            <a:r>
              <a:rPr lang="cs-CZ" sz="2400" b="1" dirty="0" smtClean="0"/>
              <a:t>Co je recyklace? </a:t>
            </a:r>
            <a:r>
              <a:rPr lang="cs-CZ" sz="2400" b="1" dirty="0" smtClean="0">
                <a:solidFill>
                  <a:srgbClr val="FF0000"/>
                </a:solidFill>
              </a:rPr>
              <a:t>Cyklické </a:t>
            </a:r>
            <a:r>
              <a:rPr lang="cs-CZ" sz="2400" b="1" dirty="0">
                <a:solidFill>
                  <a:srgbClr val="FF0000"/>
                </a:solidFill>
              </a:rPr>
              <a:t>použití materiálu </a:t>
            </a:r>
            <a:r>
              <a:rPr lang="cs-CZ" sz="2400" b="1" dirty="0" smtClean="0">
                <a:solidFill>
                  <a:srgbClr val="FF0000"/>
                </a:solidFill>
              </a:rPr>
              <a:t>ve výrobě</a:t>
            </a:r>
            <a:endParaRPr lang="cs-CZ" sz="2400" b="1" dirty="0"/>
          </a:p>
          <a:p>
            <a:r>
              <a:rPr lang="cs-CZ" sz="2400" b="1" dirty="0" smtClean="0"/>
              <a:t>2) Co recyklaci předchází ? </a:t>
            </a:r>
            <a:r>
              <a:rPr lang="cs-CZ" sz="2400" b="1" dirty="0" smtClean="0">
                <a:solidFill>
                  <a:srgbClr val="FF0000"/>
                </a:solidFill>
              </a:rPr>
              <a:t>Třídění odpadu</a:t>
            </a:r>
            <a:endParaRPr lang="cs-CZ" sz="2400" b="1" dirty="0" smtClean="0"/>
          </a:p>
          <a:p>
            <a:r>
              <a:rPr lang="cs-CZ" sz="2400" b="1" dirty="0" smtClean="0"/>
              <a:t>3) Doplň barvy kontejnerů pro jednotlivé druhy odpadu:</a:t>
            </a:r>
          </a:p>
          <a:p>
            <a:r>
              <a:rPr lang="cs-CZ" sz="2400" b="1" dirty="0"/>
              <a:t>p</a:t>
            </a:r>
            <a:r>
              <a:rPr lang="cs-CZ" sz="2400" b="1" dirty="0" smtClean="0"/>
              <a:t>apír - </a:t>
            </a:r>
            <a:r>
              <a:rPr lang="cs-CZ" sz="2400" b="1" dirty="0" smtClean="0">
                <a:solidFill>
                  <a:srgbClr val="FF0000"/>
                </a:solidFill>
              </a:rPr>
              <a:t>modrý</a:t>
            </a:r>
            <a:r>
              <a:rPr lang="cs-CZ" sz="2400" b="1" dirty="0" smtClean="0"/>
              <a:t>, sklo -  </a:t>
            </a:r>
            <a:r>
              <a:rPr lang="cs-CZ" sz="2400" b="1" dirty="0" smtClean="0">
                <a:solidFill>
                  <a:srgbClr val="FF0000"/>
                </a:solidFill>
              </a:rPr>
              <a:t>bílý na bílé sklo, zelený na barevné sklo,</a:t>
            </a:r>
            <a:endParaRPr lang="cs-CZ" sz="2400" b="1" dirty="0" smtClean="0"/>
          </a:p>
          <a:p>
            <a:r>
              <a:rPr lang="cs-CZ" sz="2400" b="1" dirty="0"/>
              <a:t>p</a:t>
            </a:r>
            <a:r>
              <a:rPr lang="cs-CZ" sz="2400" b="1" dirty="0" smtClean="0"/>
              <a:t>lasty -  </a:t>
            </a:r>
            <a:r>
              <a:rPr lang="cs-CZ" sz="2400" b="1" dirty="0" smtClean="0">
                <a:solidFill>
                  <a:srgbClr val="FF0000"/>
                </a:solidFill>
              </a:rPr>
              <a:t>žlutý</a:t>
            </a:r>
            <a:r>
              <a:rPr lang="cs-CZ" sz="2400" b="1" dirty="0" smtClean="0"/>
              <a:t>, elektrospotřebiče - </a:t>
            </a:r>
            <a:r>
              <a:rPr lang="cs-CZ" sz="2400" b="1" dirty="0" smtClean="0">
                <a:solidFill>
                  <a:srgbClr val="FF0000"/>
                </a:solidFill>
              </a:rPr>
              <a:t>červený</a:t>
            </a:r>
            <a:endParaRPr lang="cs-CZ" sz="2400" b="1" dirty="0" smtClean="0"/>
          </a:p>
          <a:p>
            <a:r>
              <a:rPr lang="cs-CZ" sz="2400" b="1" dirty="0" smtClean="0"/>
              <a:t>4) Škrtni, co nepatří do kontejneru na papír: </a:t>
            </a:r>
            <a:r>
              <a:rPr lang="cs-CZ" sz="2400" b="1" dirty="0" smtClean="0">
                <a:solidFill>
                  <a:srgbClr val="FF0000"/>
                </a:solidFill>
              </a:rPr>
              <a:t>je vyznačeno červeně</a:t>
            </a:r>
            <a:endParaRPr lang="cs-CZ" sz="2400" b="1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mastný papír</a:t>
            </a:r>
            <a:r>
              <a:rPr lang="cs-CZ" sz="2400" b="1" dirty="0" smtClean="0"/>
              <a:t>, noviny, </a:t>
            </a:r>
            <a:r>
              <a:rPr lang="cs-CZ" sz="2400" b="1" dirty="0" smtClean="0">
                <a:solidFill>
                  <a:srgbClr val="FF0000"/>
                </a:solidFill>
              </a:rPr>
              <a:t>použité kapesníky</a:t>
            </a:r>
            <a:r>
              <a:rPr lang="cs-CZ" sz="2400" b="1" dirty="0" smtClean="0"/>
              <a:t>, </a:t>
            </a:r>
            <a:r>
              <a:rPr lang="cs-CZ" sz="2400" b="1" dirty="0" smtClean="0">
                <a:solidFill>
                  <a:srgbClr val="FF0000"/>
                </a:solidFill>
              </a:rPr>
              <a:t>voskový papír</a:t>
            </a:r>
            <a:r>
              <a:rPr lang="cs-CZ" sz="2400" b="1" dirty="0" smtClean="0"/>
              <a:t>, sešity</a:t>
            </a:r>
          </a:p>
          <a:p>
            <a:r>
              <a:rPr lang="cs-CZ" sz="2400" b="1" dirty="0" smtClean="0"/>
              <a:t>5) Škrtni, co nepatří do kontejneru na sklo: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a</a:t>
            </a:r>
            <a:r>
              <a:rPr lang="cs-CZ" sz="2400" b="1" dirty="0" smtClean="0">
                <a:solidFill>
                  <a:srgbClr val="FF0000"/>
                </a:solidFill>
              </a:rPr>
              <a:t>utosklo</a:t>
            </a:r>
            <a:r>
              <a:rPr lang="cs-CZ" sz="2400" b="1" dirty="0" smtClean="0"/>
              <a:t>, sklenička, lahev od alkoholu, </a:t>
            </a:r>
            <a:r>
              <a:rPr lang="cs-CZ" sz="2400" b="1" dirty="0" smtClean="0">
                <a:solidFill>
                  <a:srgbClr val="FF0000"/>
                </a:solidFill>
              </a:rPr>
              <a:t>porcelán, </a:t>
            </a:r>
            <a:r>
              <a:rPr lang="cs-CZ" sz="2400" b="1" dirty="0" err="1" smtClean="0">
                <a:solidFill>
                  <a:srgbClr val="FF0000"/>
                </a:solidFill>
              </a:rPr>
              <a:t>drátosklo</a:t>
            </a:r>
            <a:r>
              <a:rPr lang="cs-CZ" sz="2400" b="1" dirty="0" smtClean="0">
                <a:solidFill>
                  <a:srgbClr val="FF0000"/>
                </a:solidFill>
              </a:rPr>
              <a:t>,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z</a:t>
            </a:r>
            <a:r>
              <a:rPr lang="cs-CZ" sz="2400" b="1" dirty="0" smtClean="0">
                <a:solidFill>
                  <a:srgbClr val="FF0000"/>
                </a:solidFill>
              </a:rPr>
              <a:t>rcadlo, žárovka </a:t>
            </a:r>
          </a:p>
          <a:p>
            <a:r>
              <a:rPr lang="cs-CZ" sz="2400" b="1" dirty="0" smtClean="0"/>
              <a:t>6) Proč bychom měli třídit odpad?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Šetří množství spotřebovaných surovin, energie při výrobě, výroba z odpadu méně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znečištuje</a:t>
            </a:r>
            <a:r>
              <a:rPr lang="cs-CZ" sz="2400" b="1" dirty="0" smtClean="0">
                <a:solidFill>
                  <a:srgbClr val="FF0000"/>
                </a:solidFill>
              </a:rPr>
              <a:t> ŽP</a:t>
            </a:r>
          </a:p>
        </p:txBody>
      </p:sp>
    </p:spTree>
    <p:extLst>
      <p:ext uri="{BB962C8B-B14F-4D97-AF65-F5344CB8AC3E}">
        <p14:creationId xmlns:p14="http://schemas.microsoft.com/office/powerpoint/2010/main" val="252842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332656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Jak jste byli úspěšní?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24744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Víte, jak  správně třídit papír, plasty a sklo?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492896"/>
            <a:ext cx="39783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Co všechno třídíte doma?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645024"/>
            <a:ext cx="6223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POKUD TŘÍDÍTE ODPADY, TAK DĚKUJEME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380031"/>
            <a:ext cx="864096" cy="1869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997" y="4686157"/>
            <a:ext cx="1220891" cy="142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245" y="4460435"/>
            <a:ext cx="1338835" cy="1707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579" y="4382203"/>
            <a:ext cx="1516741" cy="1717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411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85750"/>
            <a:ext cx="8458200" cy="62865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42900" y="116632"/>
            <a:ext cx="3509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Vyluštěte tu křížovku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94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8417433" cy="440120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cs-CZ" sz="2800" b="1" dirty="0" smtClean="0"/>
              <a:t>Barva kontejneru na papír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Do zeleného boxu se dávají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Materiál, z něhož jsou vyrobeny talíře a hrnečky a</a:t>
            </a:r>
          </a:p>
          <a:p>
            <a:r>
              <a:rPr lang="cs-CZ" sz="2800" b="1" dirty="0"/>
              <a:t>n</a:t>
            </a:r>
            <a:r>
              <a:rPr lang="cs-CZ" sz="2800" b="1" dirty="0" smtClean="0"/>
              <a:t>esmí se házet do kontejneru na sklo</a:t>
            </a:r>
          </a:p>
          <a:p>
            <a:r>
              <a:rPr lang="cs-CZ" sz="2800" b="1" dirty="0" smtClean="0"/>
              <a:t>4) Žlutý kontejner je na </a:t>
            </a:r>
          </a:p>
          <a:p>
            <a:r>
              <a:rPr lang="cs-CZ" sz="2800" b="1" dirty="0" smtClean="0"/>
              <a:t>5) Město blízko Prahy, kde je jediná třídička baterií v ČR</a:t>
            </a:r>
          </a:p>
          <a:p>
            <a:r>
              <a:rPr lang="cs-CZ" sz="2800" b="1" dirty="0" smtClean="0"/>
              <a:t>6) Barva kontejneru na bílé sklo</a:t>
            </a:r>
          </a:p>
          <a:p>
            <a:r>
              <a:rPr lang="cs-CZ" sz="2800" b="1" dirty="0" smtClean="0"/>
              <a:t>7) místo, kde se likviduje nebezpečný odpad</a:t>
            </a:r>
          </a:p>
          <a:p>
            <a:r>
              <a:rPr lang="cs-CZ" sz="2800" b="1" dirty="0" smtClean="0"/>
              <a:t>8) Nádoba na komunální odpad v rodinném domě</a:t>
            </a:r>
          </a:p>
          <a:p>
            <a:r>
              <a:rPr lang="cs-CZ" sz="2800" b="1" dirty="0" smtClean="0"/>
              <a:t>9) Barva kontejneru na elektroodpad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35195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85750"/>
            <a:ext cx="8458200" cy="62865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059832" y="83671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M   O    D     R     Á 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915816" y="1268760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</a:t>
            </a:r>
            <a:r>
              <a:rPr lang="cs-CZ" sz="2800" b="1" dirty="0" smtClean="0">
                <a:solidFill>
                  <a:srgbClr val="0070C0"/>
                </a:solidFill>
              </a:rPr>
              <a:t>B    A     T     E     R     I      E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1916832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P     O     R    C     E     L     Á     N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07704" y="2440052"/>
            <a:ext cx="3492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P     L      A     S    T      Y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60032" y="3068960"/>
            <a:ext cx="3364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K    L     A    D     N    O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53898" y="3592180"/>
            <a:ext cx="4734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B     Í      L      Á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53898" y="4221088"/>
            <a:ext cx="4570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S    P      A    L      O    V    N     A</a:t>
            </a:r>
            <a:r>
              <a:rPr lang="cs-CZ" sz="2800" b="1" dirty="0" smtClean="0"/>
              <a:t>   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27583" y="4744308"/>
            <a:ext cx="5111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P     O    P     E    L      N     I      C    E   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55976" y="5373216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Č    E     R     V    E     N    Á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53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16632"/>
            <a:ext cx="756084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Prohlížení nových pomůcek z EKO-</a:t>
            </a:r>
            <a:r>
              <a:rPr lang="cs-CZ" sz="2800" b="1" dirty="0" err="1" smtClean="0">
                <a:solidFill>
                  <a:srgbClr val="FF0000"/>
                </a:solidFill>
              </a:rPr>
              <a:t>KOMu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               -  Recyklační koloběh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                 Praktické úkoly pro žáky: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r>
              <a:rPr lang="cs-CZ" sz="2800" b="1" dirty="0">
                <a:solidFill>
                  <a:srgbClr val="FF0000"/>
                </a:solidFill>
              </a:rPr>
              <a:t>p</a:t>
            </a:r>
            <a:r>
              <a:rPr lang="cs-CZ" sz="2800" b="1" dirty="0" smtClean="0">
                <a:solidFill>
                  <a:srgbClr val="FF0000"/>
                </a:solidFill>
              </a:rPr>
              <a:t>ojmenování různých nádob na odpad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( nakreslené nádoby popelnic a kontejnerů – přikládat lístky se správnými jmény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pPr marL="514350" indent="-514350">
              <a:buAutoNum type="arabicParenR" startAt="2"/>
            </a:pPr>
            <a:r>
              <a:rPr lang="cs-CZ" sz="2800" b="1" dirty="0" smtClean="0">
                <a:solidFill>
                  <a:srgbClr val="FF0000"/>
                </a:solidFill>
              </a:rPr>
              <a:t>správné třídění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( žáci přiřazují papírky s nadepsanými odpady ke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s</a:t>
            </a:r>
            <a:r>
              <a:rPr lang="cs-CZ" sz="2800" b="1" dirty="0" smtClean="0">
                <a:solidFill>
                  <a:srgbClr val="FF0000"/>
                </a:solidFill>
              </a:rPr>
              <a:t>právným kontejnerům nebo popelnicím)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75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5788" y="620688"/>
            <a:ext cx="3136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b="1" dirty="0"/>
          </a:p>
          <a:p>
            <a:pPr algn="ctr"/>
            <a:endParaRPr lang="cs-CZ" b="1" dirty="0"/>
          </a:p>
        </p:txBody>
      </p:sp>
      <p:sp>
        <p:nvSpPr>
          <p:cNvPr id="3" name="Obdélník 2"/>
          <p:cNvSpPr/>
          <p:nvPr/>
        </p:nvSpPr>
        <p:spPr>
          <a:xfrm>
            <a:off x="323528" y="404665"/>
            <a:ext cx="6534472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www.novinky.cz/veda-skoly/282383-svetova-more-se-plni-odpadky-plasty-se-hromadi-i-u-arktidy.html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cs.wikipedia.org/wiki/Recyklace</a:t>
            </a:r>
            <a:endParaRPr lang="cs-CZ" dirty="0" smtClean="0"/>
          </a:p>
          <a:p>
            <a:endParaRPr lang="cs-CZ" dirty="0"/>
          </a:p>
          <a:p>
            <a:r>
              <a:rPr lang="cs-CZ" b="1" dirty="0"/>
              <a:t>Jarmila Šťastná: Všechno, co potřebujete vědět o odpadech</a:t>
            </a:r>
          </a:p>
          <a:p>
            <a:r>
              <a:rPr lang="cs-CZ" b="1" dirty="0" smtClean="0"/>
              <a:t> </a:t>
            </a:r>
            <a:r>
              <a:rPr lang="cs-CZ" b="1" dirty="0"/>
              <a:t>EKO - KOM, </a:t>
            </a:r>
            <a:r>
              <a:rPr lang="cs-CZ" b="1" dirty="0" smtClean="0"/>
              <a:t>a.,  </a:t>
            </a:r>
            <a:r>
              <a:rPr lang="cs-CZ" b="1" dirty="0"/>
              <a:t>v roce </a:t>
            </a:r>
            <a:r>
              <a:rPr lang="cs-CZ" b="1" dirty="0" smtClean="0"/>
              <a:t>2013</a:t>
            </a:r>
          </a:p>
          <a:p>
            <a:endParaRPr lang="cs-CZ" sz="1600" b="1" dirty="0"/>
          </a:p>
          <a:p>
            <a:r>
              <a:rPr lang="cs-CZ" sz="2000" b="1" dirty="0" smtClean="0"/>
              <a:t>Recyklační koloběh</a:t>
            </a:r>
          </a:p>
          <a:p>
            <a:endParaRPr lang="cs-CZ" sz="2000" b="1" dirty="0"/>
          </a:p>
          <a:p>
            <a:endParaRPr lang="cs-CZ" sz="2000" b="1" dirty="0" smtClean="0"/>
          </a:p>
          <a:p>
            <a:r>
              <a:rPr lang="cs-CZ" sz="2000" b="1" dirty="0" smtClean="0"/>
              <a:t>Třídíme odpad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pracovní sešit pro děti 1. stupně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EKO-KOM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Lenka </a:t>
            </a:r>
            <a:r>
              <a:rPr lang="cs-CZ" sz="2000" b="1" dirty="0" err="1" smtClean="0"/>
              <a:t>Frajerová</a:t>
            </a:r>
            <a:endParaRPr lang="cs-CZ" sz="2000" b="1" dirty="0" smtClean="0"/>
          </a:p>
          <a:p>
            <a:pPr marL="342900" indent="-342900">
              <a:buFontTx/>
              <a:buChar char="-"/>
            </a:pPr>
            <a:endParaRPr lang="cs-CZ" sz="2000" b="1" dirty="0"/>
          </a:p>
          <a:p>
            <a:r>
              <a:rPr lang="cs-CZ" sz="2000" b="1" dirty="0"/>
              <a:t>f</a:t>
            </a:r>
            <a:r>
              <a:rPr lang="cs-CZ" sz="2000" b="1" dirty="0" smtClean="0"/>
              <a:t>otografie z třídících linek Kladno, Čáslav – z vlastního fondu</a:t>
            </a:r>
            <a:endParaRPr lang="cs-CZ" sz="20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223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</TotalTime>
  <Words>1265</Words>
  <Application>Microsoft Office PowerPoint</Application>
  <PresentationFormat>Předvádění na obrazovce (4:3)</PresentationFormat>
  <Paragraphs>286</Paragraphs>
  <Slides>38</Slides>
  <Notes>35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3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Hrnčířová Lenka</cp:lastModifiedBy>
  <cp:revision>77</cp:revision>
  <dcterms:created xsi:type="dcterms:W3CDTF">2012-11-14T16:58:37Z</dcterms:created>
  <dcterms:modified xsi:type="dcterms:W3CDTF">2013-12-03T14:41:08Z</dcterms:modified>
</cp:coreProperties>
</file>