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9" descr="zeme-1"/>
          <p:cNvPicPr>
            <a:picLocks noChangeAspect="1" noChangeArrowheads="1"/>
          </p:cNvPicPr>
          <p:nvPr/>
        </p:nvPicPr>
        <p:blipFill>
          <a:blip r:embed="rId2" cstate="print">
            <a:lum bright="-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4099" name="WordArt 11" descr="Šachovnice"/>
          <p:cNvSpPr>
            <a:spLocks noChangeArrowheads="1" noChangeShapeType="1" noTextEdit="1"/>
          </p:cNvSpPr>
          <p:nvPr/>
        </p:nvSpPr>
        <p:spPr bwMode="auto">
          <a:xfrm>
            <a:off x="611188" y="5084763"/>
            <a:ext cx="3384550" cy="12334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40412"/>
              </a:avLst>
            </a:prstTxWarp>
          </a:bodyPr>
          <a:lstStyle/>
          <a:p>
            <a:pPr algn="ctr"/>
            <a:r>
              <a:rPr lang="cs-CZ" sz="60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pattFill prst="lgCheck">
                  <a:fgClr>
                    <a:srgbClr val="FF0066"/>
                  </a:fgClr>
                  <a:bgClr>
                    <a:schemeClr val="tx1"/>
                  </a:bgClr>
                </a:pattFill>
                <a:latin typeface="Arial Unicode MS"/>
                <a:ea typeface="Arial Unicode MS"/>
                <a:cs typeface="Arial Unicode MS"/>
              </a:rPr>
              <a:t>Den Země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-171450"/>
            <a:ext cx="7772400" cy="14700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cs-CZ" dirty="0" smtClean="0">
                <a:solidFill>
                  <a:srgbClr val="CC0000"/>
                </a:solidFill>
              </a:rPr>
              <a:t/>
            </a:r>
            <a:br>
              <a:rPr lang="cs-CZ" dirty="0" smtClean="0">
                <a:solidFill>
                  <a:srgbClr val="CC0000"/>
                </a:solidFill>
              </a:rPr>
            </a:br>
            <a:r>
              <a:rPr lang="cs-CZ" u="sng" dirty="0" smtClean="0">
                <a:solidFill>
                  <a:srgbClr val="FF0000"/>
                </a:solidFill>
              </a:rPr>
              <a:t>Červená skupina</a:t>
            </a:r>
            <a:endParaRPr lang="cs-CZ" u="sng" dirty="0" smtClean="0">
              <a:solidFill>
                <a:srgbClr val="FF0000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50825" y="908050"/>
            <a:ext cx="8569325" cy="59499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Vedoucí:</a:t>
            </a:r>
            <a:r>
              <a:rPr lang="cs-CZ" sz="2400" dirty="0" smtClean="0"/>
              <a:t>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/>
              <a:t>pí.uč.Milena Havlíčková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Lídr:</a:t>
            </a:r>
            <a:r>
              <a:rPr lang="cs-CZ" sz="2400" dirty="0" smtClean="0"/>
              <a:t> 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/>
              <a:t>Iveta </a:t>
            </a:r>
            <a:r>
              <a:rPr lang="cs-CZ" sz="2400" dirty="0" err="1" smtClean="0"/>
              <a:t>Reifová</a:t>
            </a:r>
            <a:endParaRPr lang="cs-CZ" sz="2400" dirty="0" smtClean="0"/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Další</a:t>
            </a:r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sym typeface="Wingdings" pitchFamily="2" charset="2"/>
              </a:rPr>
              <a:t>: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Martina Blažková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Denisa </a:t>
            </a:r>
            <a:r>
              <a:rPr lang="cs-CZ" sz="2400" dirty="0" err="1" smtClean="0">
                <a:sym typeface="Wingdings" pitchFamily="2" charset="2"/>
              </a:rPr>
              <a:t>Rendová</a:t>
            </a:r>
            <a:endParaRPr lang="cs-CZ" sz="2400" dirty="0" smtClean="0">
              <a:sym typeface="Wingdings" pitchFamily="2" charset="2"/>
            </a:endParaRP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Veronika Šulová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Barbora Tunová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Denisa Křížková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Michaela Jílková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Michal Sedlák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>
                <a:sym typeface="Wingdings" pitchFamily="2" charset="2"/>
              </a:rPr>
              <a:t>Pavel </a:t>
            </a:r>
            <a:r>
              <a:rPr lang="cs-CZ" sz="2400" dirty="0" err="1" smtClean="0">
                <a:sym typeface="Wingdings" pitchFamily="2" charset="2"/>
              </a:rPr>
              <a:t>Rebl</a:t>
            </a:r>
            <a:endParaRPr lang="cs-CZ" sz="2400" dirty="0" smtClean="0">
              <a:sym typeface="Wingdings" pitchFamily="2" charset="2"/>
            </a:endParaRPr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/>
              <a:t>Michal </a:t>
            </a:r>
            <a:r>
              <a:rPr lang="cs-CZ" sz="2400" dirty="0" err="1" smtClean="0"/>
              <a:t>Foltán</a:t>
            </a:r>
            <a:endParaRPr lang="cs-CZ" sz="2400" dirty="0" smtClean="0"/>
          </a:p>
          <a:p>
            <a:pPr algn="ctr" eaLnBrk="1" hangingPunct="1">
              <a:lnSpc>
                <a:spcPct val="80000"/>
              </a:lnSpc>
              <a:defRPr/>
            </a:pPr>
            <a:r>
              <a:rPr lang="cs-CZ" sz="2400" dirty="0" smtClean="0"/>
              <a:t>Slávek Krátký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5084763"/>
            <a:ext cx="8229600" cy="11398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smtClean="0"/>
              <a:t/>
            </a:r>
            <a:br>
              <a:rPr lang="cs-CZ" sz="4000" smtClean="0"/>
            </a:br>
            <a:r>
              <a:rPr lang="cs-CZ" sz="4000" smtClean="0"/>
              <a:t>Rukavice a pytle jsou potřeba =o)!</a:t>
            </a:r>
            <a:br>
              <a:rPr lang="cs-CZ" sz="4000" smtClean="0"/>
            </a:br>
            <a:r>
              <a:rPr lang="cs-CZ" sz="4000" smtClean="0"/>
              <a:t/>
            </a:r>
            <a:br>
              <a:rPr lang="cs-CZ" sz="4000" smtClean="0"/>
            </a:br>
            <a:endParaRPr lang="cs-CZ" sz="4000" smtClean="0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idx="4294967295"/>
          </p:nvPr>
        </p:nvSpPr>
        <p:spPr>
          <a:xfrm>
            <a:off x="7667625" y="1557338"/>
            <a:ext cx="1476375" cy="215900"/>
          </a:xfrm>
        </p:spPr>
        <p:txBody>
          <a:bodyPr>
            <a:noAutofit/>
          </a:bodyPr>
          <a:lstStyle/>
          <a:p>
            <a:pPr marL="0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200" dirty="0" smtClean="0"/>
              <a:t>Odpadky patří sem</a:t>
            </a:r>
          </a:p>
        </p:txBody>
      </p:sp>
      <p:pic>
        <p:nvPicPr>
          <p:cNvPr id="6148" name="Picture 4" descr="P10306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692150"/>
            <a:ext cx="2992437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 descr="P10306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052513"/>
            <a:ext cx="23399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Line 7"/>
          <p:cNvSpPr>
            <a:spLocks noChangeShapeType="1"/>
          </p:cNvSpPr>
          <p:nvPr/>
        </p:nvSpPr>
        <p:spPr bwMode="auto">
          <a:xfrm flipH="1">
            <a:off x="6372225" y="1628775"/>
            <a:ext cx="1439863" cy="2889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 flipV="1">
            <a:off x="2051050" y="2205038"/>
            <a:ext cx="146050" cy="2808287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Proč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Tyto cigarety jsem našli na dětském hřišti!  Tak proč podporovat děti ke kouření?</a:t>
            </a:r>
          </a:p>
          <a:p>
            <a:pPr eaLnBrk="1" hangingPunct="1">
              <a:defRPr/>
            </a:pPr>
            <a:endParaRPr lang="cs-CZ" smtClean="0"/>
          </a:p>
        </p:txBody>
      </p:sp>
      <p:pic>
        <p:nvPicPr>
          <p:cNvPr id="7172" name="Picture 4" descr="P10307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996952"/>
            <a:ext cx="45735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6" descr="MCj0434859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140968"/>
            <a:ext cx="2879725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7" descr="MCj0441498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620713"/>
            <a:ext cx="50323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8" descr="MCj0441498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620713"/>
            <a:ext cx="50482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smtClean="0"/>
              <a:t>Kam to patří??...zelená popelnice!!</a:t>
            </a:r>
          </a:p>
        </p:txBody>
      </p:sp>
      <p:pic>
        <p:nvPicPr>
          <p:cNvPr id="8195" name="Picture 4" descr="P10307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916113"/>
            <a:ext cx="22129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5" descr="P103074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2924175"/>
            <a:ext cx="4824413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8" descr="12910-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1412875"/>
            <a:ext cx="1800225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AutoShape 10"/>
          <p:cNvSpPr>
            <a:spLocks noChangeArrowheads="1"/>
          </p:cNvSpPr>
          <p:nvPr/>
        </p:nvSpPr>
        <p:spPr bwMode="auto">
          <a:xfrm>
            <a:off x="6084888" y="1412875"/>
            <a:ext cx="1079500" cy="1081088"/>
          </a:xfrm>
          <a:custGeom>
            <a:avLst/>
            <a:gdLst>
              <a:gd name="T0" fmla="*/ 38536799 w 21600"/>
              <a:gd name="T1" fmla="*/ 0 h 21600"/>
              <a:gd name="T2" fmla="*/ 23121089 w 21600"/>
              <a:gd name="T3" fmla="*/ 15458608 h 21600"/>
              <a:gd name="T4" fmla="*/ 15413212 w 21600"/>
              <a:gd name="T5" fmla="*/ 23189135 h 21600"/>
              <a:gd name="T6" fmla="*/ 0 w 21600"/>
              <a:gd name="T7" fmla="*/ 38650246 h 21600"/>
              <a:gd name="T8" fmla="*/ 15413212 w 21600"/>
              <a:gd name="T9" fmla="*/ 54108860 h 21600"/>
              <a:gd name="T10" fmla="*/ 30828922 w 21600"/>
              <a:gd name="T11" fmla="*/ 46378321 h 21600"/>
              <a:gd name="T12" fmla="*/ 46242127 w 21600"/>
              <a:gd name="T13" fmla="*/ 30919719 h 21600"/>
              <a:gd name="T14" fmla="*/ 53950017 w 21600"/>
              <a:gd name="T15" fmla="*/ 15458608 h 21600"/>
              <a:gd name="T16" fmla="*/ 17694720 60000 65536"/>
              <a:gd name="T17" fmla="*/ 11796480 60000 65536"/>
              <a:gd name="T18" fmla="*/ 17694720 60000 65536"/>
              <a:gd name="T19" fmla="*/ 11796480 60000 65536"/>
              <a:gd name="T20" fmla="*/ 5898240 60000 65536"/>
              <a:gd name="T21" fmla="*/ 5898240 60000 65536"/>
              <a:gd name="T22" fmla="*/ 0 60000 65536"/>
              <a:gd name="T23" fmla="*/ 0 60000 65536"/>
              <a:gd name="T24" fmla="*/ 3085 w 21600"/>
              <a:gd name="T25" fmla="*/ 12343 h 21600"/>
              <a:gd name="T26" fmla="*/ 18514 w 21600"/>
              <a:gd name="T27" fmla="*/ 18514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5429" y="0"/>
                </a:moveTo>
                <a:lnTo>
                  <a:pt x="9257" y="6171"/>
                </a:lnTo>
                <a:lnTo>
                  <a:pt x="12343" y="6171"/>
                </a:lnTo>
                <a:lnTo>
                  <a:pt x="12343" y="12343"/>
                </a:lnTo>
                <a:lnTo>
                  <a:pt x="6171" y="12343"/>
                </a:lnTo>
                <a:lnTo>
                  <a:pt x="6171" y="9257"/>
                </a:lnTo>
                <a:lnTo>
                  <a:pt x="0" y="15429"/>
                </a:lnTo>
                <a:lnTo>
                  <a:pt x="6171" y="21600"/>
                </a:lnTo>
                <a:lnTo>
                  <a:pt x="6171" y="18514"/>
                </a:lnTo>
                <a:lnTo>
                  <a:pt x="18514" y="18514"/>
                </a:lnTo>
                <a:lnTo>
                  <a:pt x="18514" y="6171"/>
                </a:lnTo>
                <a:lnTo>
                  <a:pt x="21600" y="6171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Na co máme koše?!</a:t>
            </a:r>
          </a:p>
        </p:txBody>
      </p:sp>
      <p:pic>
        <p:nvPicPr>
          <p:cNvPr id="9219" name="Picture 4" descr="P10307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420938"/>
            <a:ext cx="403225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 descr="P10307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1700213"/>
            <a:ext cx="2379663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WordArt 6"/>
          <p:cNvSpPr>
            <a:spLocks noChangeArrowheads="1" noChangeShapeType="1" noTextEdit="1"/>
          </p:cNvSpPr>
          <p:nvPr/>
        </p:nvSpPr>
        <p:spPr bwMode="auto">
          <a:xfrm>
            <a:off x="1763713" y="1557338"/>
            <a:ext cx="18002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Tohle patří sem!</a:t>
            </a:r>
          </a:p>
        </p:txBody>
      </p:sp>
      <p:sp>
        <p:nvSpPr>
          <p:cNvPr id="9222" name="Line 7"/>
          <p:cNvSpPr>
            <a:spLocks noChangeShapeType="1"/>
          </p:cNvSpPr>
          <p:nvPr/>
        </p:nvSpPr>
        <p:spPr bwMode="auto">
          <a:xfrm>
            <a:off x="2195513" y="2205038"/>
            <a:ext cx="576262" cy="1439862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9223" name="Line 8"/>
          <p:cNvSpPr>
            <a:spLocks noChangeShapeType="1"/>
          </p:cNvSpPr>
          <p:nvPr/>
        </p:nvSpPr>
        <p:spPr bwMode="auto">
          <a:xfrm>
            <a:off x="3419475" y="2133600"/>
            <a:ext cx="2520950" cy="1800225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5"/>
          <p:cNvSpPr>
            <a:spLocks noChangeArrowheads="1" noChangeShapeType="1" noTextEdit="1"/>
          </p:cNvSpPr>
          <p:nvPr/>
        </p:nvSpPr>
        <p:spPr bwMode="auto">
          <a:xfrm>
            <a:off x="107950" y="836613"/>
            <a:ext cx="8856663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l-PL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odpadkýýýý!!patří do popelnice, že Bááro?</a:t>
            </a:r>
            <a:endParaRPr lang="cs-CZ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pic>
        <p:nvPicPr>
          <p:cNvPr id="10243" name="Picture 6" descr="P10306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675" y="2133600"/>
            <a:ext cx="3290888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Papír!</a:t>
            </a:r>
          </a:p>
        </p:txBody>
      </p:sp>
      <p:pic>
        <p:nvPicPr>
          <p:cNvPr id="11267" name="Picture 5" descr="P10307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3860800"/>
            <a:ext cx="2212975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6" descr="P10307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196975"/>
            <a:ext cx="2405063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8" descr="12910-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1412875"/>
            <a:ext cx="287972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9" descr="P103065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688" y="1125538"/>
            <a:ext cx="2243137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AutoShape 10"/>
          <p:cNvSpPr>
            <a:spLocks noChangeArrowheads="1"/>
          </p:cNvSpPr>
          <p:nvPr/>
        </p:nvSpPr>
        <p:spPr bwMode="auto">
          <a:xfrm>
            <a:off x="5148263" y="188913"/>
            <a:ext cx="1439862" cy="1368425"/>
          </a:xfrm>
          <a:prstGeom prst="cloudCallout">
            <a:avLst>
              <a:gd name="adj1" fmla="val 113065"/>
              <a:gd name="adj2" fmla="val 85847"/>
            </a:avLst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cs-CZ"/>
              <a:t>S chutí do práce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-100013"/>
            <a:ext cx="7772400" cy="1555751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Plast</a:t>
            </a:r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213100"/>
            <a:ext cx="1655763" cy="5032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1600" smtClean="0"/>
              <a:t>Sbíráme Míšo,sbíráme !</a:t>
            </a:r>
          </a:p>
        </p:txBody>
      </p:sp>
      <p:pic>
        <p:nvPicPr>
          <p:cNvPr id="12292" name="Picture 5" descr="12910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548680"/>
            <a:ext cx="2879725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P10306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76250"/>
            <a:ext cx="2819400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7" descr="P103068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2924175"/>
            <a:ext cx="3827462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Line 8"/>
          <p:cNvSpPr>
            <a:spLocks noChangeShapeType="1"/>
          </p:cNvSpPr>
          <p:nvPr/>
        </p:nvSpPr>
        <p:spPr bwMode="auto">
          <a:xfrm>
            <a:off x="2339975" y="3573463"/>
            <a:ext cx="1008063" cy="4318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MCj0441322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76250"/>
            <a:ext cx="21590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 descr="P10308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333375"/>
            <a:ext cx="4032250" cy="294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 descr="P10308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3284538"/>
            <a:ext cx="3960812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                      Anketa</a:t>
            </a:r>
            <a:endParaRPr lang="cs-CZ" dirty="0" smtClean="0"/>
          </a:p>
        </p:txBody>
      </p:sp>
      <p:pic>
        <p:nvPicPr>
          <p:cNvPr id="14339" name="Picture 4" descr="P10308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268413"/>
            <a:ext cx="273526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P10308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1557338"/>
            <a:ext cx="3384550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P103084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3933825"/>
            <a:ext cx="5516563" cy="2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AutoShape 7"/>
          <p:cNvSpPr>
            <a:spLocks noChangeArrowheads="1"/>
          </p:cNvSpPr>
          <p:nvPr/>
        </p:nvSpPr>
        <p:spPr bwMode="auto">
          <a:xfrm>
            <a:off x="3132138" y="2781300"/>
            <a:ext cx="1655762" cy="1296988"/>
          </a:xfrm>
          <a:prstGeom prst="cloudCallout">
            <a:avLst>
              <a:gd name="adj1" fmla="val -51343"/>
              <a:gd name="adj2" fmla="val 97981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cs-CZ" sz="1000"/>
              <a:t>Dobrý den…Mohla bych se vás zeptat na pár otázek z našeho prostředí?</a:t>
            </a:r>
          </a:p>
        </p:txBody>
      </p:sp>
      <p:sp>
        <p:nvSpPr>
          <p:cNvPr id="14343" name="AutoShape 8"/>
          <p:cNvSpPr>
            <a:spLocks noChangeArrowheads="1"/>
          </p:cNvSpPr>
          <p:nvPr/>
        </p:nvSpPr>
        <p:spPr bwMode="auto">
          <a:xfrm>
            <a:off x="7956550" y="549275"/>
            <a:ext cx="1008063" cy="1079500"/>
          </a:xfrm>
          <a:prstGeom prst="wedgeRoundRectCallout">
            <a:avLst>
              <a:gd name="adj1" fmla="val -330000"/>
              <a:gd name="adj2" fmla="val 108676"/>
              <a:gd name="adj3" fmla="val 16667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000"/>
              <a:t>Kam se mimo Mohelnici odvážejí odpadky?</a:t>
            </a:r>
          </a:p>
        </p:txBody>
      </p:sp>
      <p:sp>
        <p:nvSpPr>
          <p:cNvPr id="14344" name="AutoShape 9"/>
          <p:cNvSpPr>
            <a:spLocks noChangeArrowheads="1"/>
          </p:cNvSpPr>
          <p:nvPr/>
        </p:nvSpPr>
        <p:spPr bwMode="auto">
          <a:xfrm>
            <a:off x="7775575" y="1773238"/>
            <a:ext cx="1368425" cy="863600"/>
          </a:xfrm>
          <a:prstGeom prst="cloudCallout">
            <a:avLst>
              <a:gd name="adj1" fmla="val -76681"/>
              <a:gd name="adj2" fmla="val -13236"/>
            </a:avLst>
          </a:prstGeom>
          <a:solidFill>
            <a:srgbClr val="00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cs-CZ" sz="1000"/>
              <a:t>mmm..asi do Medlova?</a:t>
            </a:r>
          </a:p>
        </p:txBody>
      </p:sp>
      <p:sp>
        <p:nvSpPr>
          <p:cNvPr id="14345" name="AutoShape 12"/>
          <p:cNvSpPr>
            <a:spLocks noChangeArrowheads="1"/>
          </p:cNvSpPr>
          <p:nvPr/>
        </p:nvSpPr>
        <p:spPr bwMode="auto">
          <a:xfrm>
            <a:off x="1403350" y="0"/>
            <a:ext cx="1512888" cy="1052513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/>
              <a:t>Promiňte nejsem místí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000" dirty="0" smtClean="0">
                <a:solidFill>
                  <a:srgbClr val="FF0000"/>
                </a:solidFill>
              </a:rPr>
              <a:t>Náš hrad se jmenuje </a:t>
            </a:r>
            <a:r>
              <a:rPr lang="cs-CZ" sz="2000" dirty="0" err="1" smtClean="0">
                <a:solidFill>
                  <a:srgbClr val="FF0000"/>
                </a:solidFill>
              </a:rPr>
              <a:t>Rotštejn</a:t>
            </a:r>
            <a:r>
              <a:rPr lang="cs-CZ" sz="2000" dirty="0" smtClean="0">
                <a:solidFill>
                  <a:srgbClr val="FF0000"/>
                </a:solidFill>
              </a:rPr>
              <a:t> podle toho se jmenuje i naše vesnice</a:t>
            </a:r>
            <a:r>
              <a:rPr lang="cs-CZ" sz="4000" dirty="0" smtClean="0">
                <a:solidFill>
                  <a:srgbClr val="FF0000"/>
                </a:solidFill>
              </a:rPr>
              <a:t/>
            </a:r>
            <a:br>
              <a:rPr lang="cs-CZ" sz="4000" dirty="0" smtClean="0">
                <a:solidFill>
                  <a:srgbClr val="FF0000"/>
                </a:solidFill>
              </a:rPr>
            </a:br>
            <a:r>
              <a:rPr lang="cs-CZ" sz="4000" u="sng" dirty="0" smtClean="0">
                <a:solidFill>
                  <a:srgbClr val="FF0000"/>
                </a:solidFill>
              </a:rPr>
              <a:t>Zápis z jednání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341438"/>
            <a:ext cx="8784976" cy="511189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600" b="1" u="sng" dirty="0" smtClean="0"/>
              <a:t>Turistická lákadla: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600" b="1" u="sng" dirty="0" smtClean="0"/>
              <a:t>Zřícenin</a:t>
            </a:r>
            <a:r>
              <a:rPr lang="cs-CZ" sz="2600" u="sng" dirty="0" smtClean="0"/>
              <a:t>a </a:t>
            </a:r>
            <a:r>
              <a:rPr lang="cs-CZ" sz="2600" dirty="0" smtClean="0"/>
              <a:t>- hudební </a:t>
            </a:r>
            <a:r>
              <a:rPr lang="cs-CZ" sz="2600" dirty="0" smtClean="0"/>
              <a:t>festivaly,rytířské turnaje,historické </a:t>
            </a:r>
            <a:r>
              <a:rPr lang="cs-CZ" sz="2600" dirty="0" smtClean="0"/>
              <a:t>prohlídky,koncerty (</a:t>
            </a:r>
            <a:r>
              <a:rPr lang="cs-CZ" sz="2600" dirty="0" smtClean="0"/>
              <a:t>řezbář</a:t>
            </a:r>
            <a:r>
              <a:rPr lang="cs-CZ" sz="2600" dirty="0" smtClean="0"/>
              <a:t>, řemeslníci, úklid, úprava </a:t>
            </a:r>
            <a:r>
              <a:rPr lang="cs-CZ" sz="2600" dirty="0" smtClean="0"/>
              <a:t>trávy a stromů</a:t>
            </a:r>
            <a:r>
              <a:rPr lang="cs-CZ" sz="2600" dirty="0" smtClean="0"/>
              <a:t>, správce, průvodce</a:t>
            </a:r>
            <a:endParaRPr lang="cs-CZ" sz="26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600" b="1" u="sng" dirty="0" smtClean="0"/>
              <a:t>Kost</a:t>
            </a:r>
            <a:r>
              <a:rPr lang="cs-CZ" sz="2600" u="sng" dirty="0" smtClean="0"/>
              <a:t>el </a:t>
            </a:r>
            <a:r>
              <a:rPr lang="cs-CZ" sz="2600" dirty="0" smtClean="0"/>
              <a:t>- čerstvě </a:t>
            </a:r>
            <a:r>
              <a:rPr lang="cs-CZ" sz="2600" dirty="0" smtClean="0"/>
              <a:t>opravený</a:t>
            </a:r>
            <a:r>
              <a:rPr lang="cs-CZ" sz="2600" dirty="0" smtClean="0"/>
              <a:t>, kulturní </a:t>
            </a:r>
            <a:r>
              <a:rPr lang="cs-CZ" sz="2600" dirty="0" smtClean="0"/>
              <a:t>památka</a:t>
            </a:r>
            <a:r>
              <a:rPr lang="cs-CZ" sz="2600" dirty="0" smtClean="0"/>
              <a:t>, trubka </a:t>
            </a:r>
            <a:r>
              <a:rPr lang="cs-CZ" sz="2600" dirty="0" smtClean="0"/>
              <a:t>Jindřicha z </a:t>
            </a:r>
            <a:r>
              <a:rPr lang="cs-CZ" sz="2600" dirty="0" err="1" smtClean="0"/>
              <a:t>Rotštejna</a:t>
            </a:r>
            <a:r>
              <a:rPr lang="cs-CZ" sz="2600" dirty="0" smtClean="0"/>
              <a:t> (</a:t>
            </a:r>
            <a:r>
              <a:rPr lang="cs-CZ" sz="2600" dirty="0" smtClean="0"/>
              <a:t>správce</a:t>
            </a:r>
            <a:r>
              <a:rPr lang="cs-CZ" sz="2600" dirty="0" smtClean="0"/>
              <a:t>, úklid)</a:t>
            </a:r>
            <a:endParaRPr lang="cs-CZ" sz="26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600" b="1" u="sng" dirty="0" smtClean="0"/>
              <a:t>Skály</a:t>
            </a:r>
            <a:r>
              <a:rPr lang="cs-CZ" sz="2600" u="sng" dirty="0" smtClean="0"/>
              <a:t> </a:t>
            </a:r>
            <a:r>
              <a:rPr lang="cs-CZ" sz="2600" dirty="0" smtClean="0"/>
              <a:t>- horolezecké centrum - náročná sekce - pro </a:t>
            </a:r>
            <a:r>
              <a:rPr lang="cs-CZ" sz="2600" dirty="0" smtClean="0"/>
              <a:t>začátečníky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600" b="1" u="sng" dirty="0" smtClean="0"/>
              <a:t>Lanové centrum </a:t>
            </a:r>
            <a:r>
              <a:rPr lang="cs-CZ" sz="2600" dirty="0" smtClean="0"/>
              <a:t>- s instruktory - v </a:t>
            </a:r>
            <a:r>
              <a:rPr lang="cs-CZ" sz="2600" dirty="0" smtClean="0"/>
              <a:t>přírodě mezi stromy a skalami</a:t>
            </a:r>
            <a:r>
              <a:rPr lang="cs-CZ" sz="2600" dirty="0" smtClean="0"/>
              <a:t>, krápníkové </a:t>
            </a:r>
            <a:r>
              <a:rPr lang="cs-CZ" sz="2600" dirty="0" smtClean="0"/>
              <a:t>jeskyně</a:t>
            </a:r>
            <a:r>
              <a:rPr lang="cs-CZ" sz="2600" dirty="0" smtClean="0"/>
              <a:t>, zimní lyžování -</a:t>
            </a:r>
            <a:r>
              <a:rPr lang="cs-CZ" sz="2600" dirty="0" smtClean="0"/>
              <a:t>vlek</a:t>
            </a:r>
            <a:r>
              <a:rPr lang="cs-CZ" sz="2600" dirty="0" smtClean="0"/>
              <a:t>, běžecké trasy (</a:t>
            </a:r>
            <a:r>
              <a:rPr lang="cs-CZ" sz="2600" dirty="0" smtClean="0"/>
              <a:t>instruktoři</a:t>
            </a:r>
            <a:r>
              <a:rPr lang="cs-CZ" sz="2600" dirty="0" smtClean="0"/>
              <a:t>, ředitel, zástupce </a:t>
            </a:r>
            <a:r>
              <a:rPr lang="cs-CZ" sz="2600" dirty="0" smtClean="0"/>
              <a:t>ředitele</a:t>
            </a:r>
            <a:r>
              <a:rPr lang="cs-CZ" sz="2600" dirty="0" smtClean="0"/>
              <a:t>, uklízečka, lékař, prodavač, sekretářka, pracovnice </a:t>
            </a:r>
            <a:r>
              <a:rPr lang="cs-CZ" sz="2600" dirty="0" smtClean="0"/>
              <a:t>WC)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600" b="1" u="sng" dirty="0" smtClean="0"/>
              <a:t>Staročeská restaurace s </a:t>
            </a:r>
            <a:r>
              <a:rPr lang="cs-CZ" sz="2600" b="1" u="sng" dirty="0" smtClean="0"/>
              <a:t>penzionem</a:t>
            </a:r>
            <a:r>
              <a:rPr lang="cs-CZ" sz="2600" u="sng" dirty="0" smtClean="0"/>
              <a:t> (</a:t>
            </a:r>
            <a:r>
              <a:rPr lang="cs-CZ" sz="2600" dirty="0" smtClean="0"/>
              <a:t>vedoucí</a:t>
            </a:r>
            <a:r>
              <a:rPr lang="cs-CZ" sz="2600" dirty="0" smtClean="0"/>
              <a:t>, šéf </a:t>
            </a:r>
            <a:r>
              <a:rPr lang="cs-CZ" sz="2600" dirty="0" smtClean="0"/>
              <a:t>kuchař</a:t>
            </a:r>
            <a:r>
              <a:rPr lang="cs-CZ" sz="2600" dirty="0" smtClean="0"/>
              <a:t>, číšníci, uklízeči, recepční, pokojská, masér/</a:t>
            </a:r>
            <a:r>
              <a:rPr lang="cs-CZ" sz="2600" dirty="0" err="1" smtClean="0"/>
              <a:t>ka</a:t>
            </a:r>
            <a:r>
              <a:rPr lang="cs-CZ" sz="2600" dirty="0" smtClean="0"/>
              <a:t>, </a:t>
            </a:r>
            <a:endParaRPr lang="cs-CZ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0" y="188640"/>
            <a:ext cx="9144000" cy="6264548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b="1" u="sng" dirty="0" err="1" smtClean="0"/>
              <a:t>Zoopark</a:t>
            </a:r>
            <a:r>
              <a:rPr lang="cs-CZ" sz="2800" b="1" u="sng" dirty="0" smtClean="0"/>
              <a:t> </a:t>
            </a:r>
            <a:r>
              <a:rPr lang="cs-CZ" sz="2800" dirty="0" smtClean="0"/>
              <a:t>- zvířata  - zaměření na naši faunu (ovce, koně, drůbež, kočky, kozy,  atd..)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je </a:t>
            </a:r>
            <a:r>
              <a:rPr lang="cs-CZ" sz="2800" dirty="0" smtClean="0"/>
              <a:t>možné zaměstnat 100 až 200 </a:t>
            </a:r>
            <a:r>
              <a:rPr lang="cs-CZ" sz="2800" dirty="0" smtClean="0"/>
              <a:t>lidí, v </a:t>
            </a:r>
            <a:r>
              <a:rPr lang="cs-CZ" sz="2800" dirty="0" smtClean="0"/>
              <a:t>naší ZOO </a:t>
            </a:r>
            <a:r>
              <a:rPr lang="cs-CZ" sz="2800" dirty="0" smtClean="0"/>
              <a:t>pracují: ředitel, jeho zástupce, </a:t>
            </a:r>
            <a:r>
              <a:rPr lang="cs-CZ" sz="2800" dirty="0" smtClean="0"/>
              <a:t>pokladní</a:t>
            </a:r>
            <a:r>
              <a:rPr lang="cs-CZ" sz="2800" dirty="0" smtClean="0"/>
              <a:t>, zvěrolékař, chovatel, uklízečky, kuchaři</a:t>
            </a:r>
            <a:endParaRPr lang="cs-CZ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u="sng" dirty="0" smtClean="0"/>
              <a:t>Funkční historický </a:t>
            </a:r>
            <a:r>
              <a:rPr lang="cs-CZ" sz="2800" b="1" u="sng" dirty="0" smtClean="0"/>
              <a:t>mlýn </a:t>
            </a:r>
            <a:r>
              <a:rPr lang="cs-CZ" sz="2800" dirty="0" smtClean="0"/>
              <a:t>- prohlídka</a:t>
            </a:r>
            <a:endParaRPr lang="cs-CZ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u="sng" dirty="0" smtClean="0"/>
              <a:t>Úprava a parkování u </a:t>
            </a:r>
            <a:r>
              <a:rPr lang="cs-CZ" sz="2800" b="1" u="sng" dirty="0" smtClean="0"/>
              <a:t>rybníčku </a:t>
            </a:r>
            <a:r>
              <a:rPr lang="cs-CZ" sz="2800" dirty="0" smtClean="0"/>
              <a:t>- rybolov, zimní </a:t>
            </a:r>
            <a:r>
              <a:rPr lang="cs-CZ" sz="2800" dirty="0" smtClean="0"/>
              <a:t>bruslení</a:t>
            </a:r>
            <a:r>
              <a:rPr lang="cs-CZ" sz="2800" dirty="0" smtClean="0"/>
              <a:t>, venkovní </a:t>
            </a:r>
            <a:r>
              <a:rPr lang="cs-CZ" sz="2800" dirty="0" smtClean="0"/>
              <a:t>koupaliště s tobogánem a s atrakcemi</a:t>
            </a:r>
            <a:r>
              <a:rPr lang="cs-CZ" sz="2800" dirty="0" smtClean="0"/>
              <a:t>, minigolf, </a:t>
            </a:r>
            <a:r>
              <a:rPr lang="cs-CZ" sz="2800" dirty="0" err="1" smtClean="0"/>
              <a:t>minikáry</a:t>
            </a:r>
            <a:r>
              <a:rPr lang="cs-CZ" sz="2800" dirty="0" smtClean="0"/>
              <a:t> (plavčíci, údržbáři, úklid, zaměstnavatel, zástupce, ošetřovatelka, pokladník </a:t>
            </a:r>
            <a:endParaRPr lang="cs-CZ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b="1" u="sng" dirty="0" smtClean="0"/>
              <a:t>Zaměstnanci  obce </a:t>
            </a:r>
            <a:r>
              <a:rPr lang="cs-CZ" sz="2800" dirty="0" smtClean="0"/>
              <a:t>- úklid </a:t>
            </a:r>
            <a:r>
              <a:rPr lang="cs-CZ" sz="2800" dirty="0" smtClean="0"/>
              <a:t>vesnice</a:t>
            </a:r>
            <a:r>
              <a:rPr lang="cs-CZ" sz="2800" dirty="0" smtClean="0"/>
              <a:t>, odvoz </a:t>
            </a:r>
            <a:r>
              <a:rPr lang="cs-CZ" sz="2800" dirty="0" smtClean="0"/>
              <a:t>odpadků</a:t>
            </a:r>
            <a:r>
              <a:rPr lang="cs-CZ" sz="2800" dirty="0" smtClean="0"/>
              <a:t>, dopravní spojení - řidiči, úprava zeleně -</a:t>
            </a:r>
            <a:r>
              <a:rPr lang="cs-CZ" sz="2800" dirty="0" smtClean="0"/>
              <a:t>zahradníci</a:t>
            </a:r>
            <a:r>
              <a:rPr lang="cs-CZ" sz="2800" dirty="0" smtClean="0"/>
              <a:t>, spolek </a:t>
            </a:r>
            <a:r>
              <a:rPr lang="cs-CZ" sz="2800" dirty="0" smtClean="0"/>
              <a:t>rybářů</a:t>
            </a:r>
            <a:r>
              <a:rPr lang="cs-CZ" sz="2800" dirty="0" smtClean="0"/>
              <a:t>, koňská </a:t>
            </a:r>
            <a:r>
              <a:rPr lang="cs-CZ" sz="2800" dirty="0" smtClean="0"/>
              <a:t>farma-ošetřovatele</a:t>
            </a:r>
            <a:r>
              <a:rPr lang="cs-CZ" sz="2800" dirty="0" smtClean="0"/>
              <a:t>, zaměstnanci </a:t>
            </a:r>
            <a:r>
              <a:rPr lang="cs-CZ" sz="2800" dirty="0" smtClean="0"/>
              <a:t>školy</a:t>
            </a:r>
            <a:r>
              <a:rPr lang="cs-CZ" sz="2800" dirty="0" smtClean="0"/>
              <a:t>, hlídané </a:t>
            </a:r>
            <a:r>
              <a:rPr lang="cs-CZ" sz="2800" dirty="0" smtClean="0"/>
              <a:t>parkoviště u </a:t>
            </a:r>
            <a:r>
              <a:rPr lang="cs-CZ" sz="2800" dirty="0" err="1" smtClean="0"/>
              <a:t>ZOOparku</a:t>
            </a: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sz="3600" u="sng" dirty="0" smtClean="0">
                <a:solidFill>
                  <a:srgbClr val="FF0000"/>
                </a:solidFill>
              </a:rPr>
              <a:t>Den Země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530725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mtClean="0"/>
              <a:t>Ekologický,radostný</a:t>
            </a:r>
          </a:p>
          <a:p>
            <a:pPr algn="ctr" eaLnBrk="1" hangingPunct="1">
              <a:defRPr/>
            </a:pPr>
            <a:r>
              <a:rPr lang="cs-CZ" smtClean="0"/>
              <a:t>Přišli jsme,zhrozili se,uklidili jsme</a:t>
            </a:r>
          </a:p>
          <a:p>
            <a:pPr algn="ctr" eaLnBrk="1" hangingPunct="1">
              <a:defRPr/>
            </a:pPr>
            <a:r>
              <a:rPr lang="cs-CZ" smtClean="0"/>
              <a:t>Chudák naše matička Země!</a:t>
            </a:r>
          </a:p>
          <a:p>
            <a:pPr algn="ctr" eaLnBrk="1" hangingPunct="1">
              <a:defRPr/>
            </a:pPr>
            <a:r>
              <a:rPr lang="cs-CZ" smtClean="0"/>
              <a:t>Štěstí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376</Words>
  <Application>Microsoft Office PowerPoint</Application>
  <PresentationFormat>Předvádění na obrazovce (4:3)</PresentationFormat>
  <Paragraphs>51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Technický</vt:lpstr>
      <vt:lpstr>Snímek 1</vt:lpstr>
      <vt:lpstr> Červená skupina</vt:lpstr>
      <vt:lpstr> Rukavice a pytle jsou potřeba =o)!  </vt:lpstr>
      <vt:lpstr>Proč</vt:lpstr>
      <vt:lpstr>Kam to patří??...zelená popelnice!!</vt:lpstr>
      <vt:lpstr>Na co máme koše?!</vt:lpstr>
      <vt:lpstr>Snímek 7</vt:lpstr>
      <vt:lpstr>Papír!</vt:lpstr>
      <vt:lpstr>Plast</vt:lpstr>
      <vt:lpstr>Snímek 10</vt:lpstr>
      <vt:lpstr>                      Anketa</vt:lpstr>
      <vt:lpstr>Náš hrad se jmenuje Rotštejn podle toho se jmenuje i naše vesnice Zápis z jednání</vt:lpstr>
      <vt:lpstr>Snímek 13</vt:lpstr>
      <vt:lpstr>Den Země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Maminka</dc:creator>
  <cp:lastModifiedBy>Maminka</cp:lastModifiedBy>
  <cp:revision>1</cp:revision>
  <dcterms:created xsi:type="dcterms:W3CDTF">2014-02-02T19:04:26Z</dcterms:created>
  <dcterms:modified xsi:type="dcterms:W3CDTF">2014-02-02T19:20:51Z</dcterms:modified>
</cp:coreProperties>
</file>