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67" r:id="rId2"/>
    <p:sldId id="268" r:id="rId3"/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9" r:id="rId15"/>
    <p:sldId id="270" r:id="rId16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374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B09B35-2222-4B3E-9F06-4FEC5D7EA3AC}" type="datetimeFigureOut">
              <a:rPr lang="cs-CZ" smtClean="0"/>
              <a:pPr/>
              <a:t>25.3.2014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EACAD2-2704-49A9-87DA-3613C55FBE93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226553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římá spojovací čára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Nadpis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16" name="Zástupný symbol pro datum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556F1-3730-49C3-A038-097BDBB4829E}" type="datetimeFigureOut">
              <a:rPr lang="cs-CZ" smtClean="0"/>
              <a:pPr/>
              <a:t>25.3.2014</a:t>
            </a:fld>
            <a:endParaRPr lang="cs-CZ"/>
          </a:p>
        </p:txBody>
      </p:sp>
      <p:sp>
        <p:nvSpPr>
          <p:cNvPr id="2" name="Zástupný symbol pro zápatí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15" name="Zástupný symbol pro číslo snímku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0C59B1F-7A53-4FC4-9F46-33A20B644FE7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556F1-3730-49C3-A038-097BDBB4829E}" type="datetimeFigureOut">
              <a:rPr lang="cs-CZ" smtClean="0"/>
              <a:pPr/>
              <a:t>25.3.2014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59B1F-7A53-4FC4-9F46-33A20B644FE7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556F1-3730-49C3-A038-097BDBB4829E}" type="datetimeFigureOut">
              <a:rPr lang="cs-CZ" smtClean="0"/>
              <a:pPr/>
              <a:t>25.3.2014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59B1F-7A53-4FC4-9F46-33A20B644FE7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Nadpis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27" name="Zástupný symbol pro obsah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5" name="Zástupný symbol pro datum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556F1-3730-49C3-A038-097BDBB4829E}" type="datetimeFigureOut">
              <a:rPr lang="cs-CZ" smtClean="0"/>
              <a:pPr/>
              <a:t>25.3.2014</a:t>
            </a:fld>
            <a:endParaRPr lang="cs-CZ"/>
          </a:p>
        </p:txBody>
      </p:sp>
      <p:sp>
        <p:nvSpPr>
          <p:cNvPr id="19" name="Zástupný symbol pro zápatí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cs-CZ"/>
          </a:p>
        </p:txBody>
      </p:sp>
      <p:sp>
        <p:nvSpPr>
          <p:cNvPr id="16" name="Zástupný symbol pro číslo snímku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0C59B1F-7A53-4FC4-9F46-33A20B644FE7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římá spojovací čára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Zástupný symbol pro text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19" name="Zástupný symbol pro datum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556F1-3730-49C3-A038-097BDBB4829E}" type="datetimeFigureOut">
              <a:rPr lang="cs-CZ" smtClean="0"/>
              <a:pPr/>
              <a:t>25.3.2014</a:t>
            </a:fld>
            <a:endParaRPr lang="cs-CZ"/>
          </a:p>
        </p:txBody>
      </p:sp>
      <p:sp>
        <p:nvSpPr>
          <p:cNvPr id="11" name="Zástupný symbol pro zápatí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16" name="Zástupný symbol pro číslo snímku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59B1F-7A53-4FC4-9F46-33A20B644FE7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Nadpis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Nadpis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4" name="Zástupný symbol pro obsah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3" name="Zástupný symbol pro obsah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1" name="Zástupný symbol pro datum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556F1-3730-49C3-A038-097BDBB4829E}" type="datetimeFigureOut">
              <a:rPr lang="cs-CZ" smtClean="0"/>
              <a:pPr/>
              <a:t>25.3.2014</a:t>
            </a:fld>
            <a:endParaRPr lang="cs-CZ"/>
          </a:p>
        </p:txBody>
      </p:sp>
      <p:sp>
        <p:nvSpPr>
          <p:cNvPr id="10" name="Zástupný symbol pro zápatí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1" name="Zástupný symbol pro číslo snímku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59B1F-7A53-4FC4-9F46-33A20B644FE7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Nadpis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25" name="Zástupný symbol pro text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8" name="Zástupný symbol pro obsah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0" name="Zástupný symbol pro datum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556F1-3730-49C3-A038-097BDBB4829E}" type="datetimeFigureOut">
              <a:rPr lang="cs-CZ" smtClean="0"/>
              <a:pPr/>
              <a:t>25.3.2014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20C59B1F-7A53-4FC4-9F46-33A20B644FE7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1" name="Přímá spojovací čára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Nadpis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2" name="Zástupný symbol pro datum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556F1-3730-49C3-A038-097BDBB4829E}" type="datetimeFigureOut">
              <a:rPr lang="cs-CZ" smtClean="0"/>
              <a:pPr/>
              <a:t>25.3.2014</a:t>
            </a:fld>
            <a:endParaRPr lang="cs-CZ"/>
          </a:p>
        </p:txBody>
      </p:sp>
      <p:sp>
        <p:nvSpPr>
          <p:cNvPr id="21" name="Zástupný symbol pro zápatí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59B1F-7A53-4FC4-9F46-33A20B644FE7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556F1-3730-49C3-A038-097BDBB4829E}" type="datetimeFigureOut">
              <a:rPr lang="cs-CZ" smtClean="0"/>
              <a:pPr/>
              <a:t>25.3.2014</a:t>
            </a:fld>
            <a:endParaRPr lang="cs-CZ"/>
          </a:p>
        </p:txBody>
      </p:sp>
      <p:sp>
        <p:nvSpPr>
          <p:cNvPr id="24" name="Zástupný symbol pro zápatí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59B1F-7A53-4FC4-9F46-33A20B644FE7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římá spojovací čára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Nadpis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26" name="Zástupný symbol pro text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14" name="Zástupný symbol pro obsah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5" name="Zástupný symbol pro datum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556F1-3730-49C3-A038-097BDBB4829E}" type="datetimeFigureOut">
              <a:rPr lang="cs-CZ" smtClean="0"/>
              <a:pPr/>
              <a:t>25.3.2014</a:t>
            </a:fld>
            <a:endParaRPr lang="cs-CZ"/>
          </a:p>
        </p:txBody>
      </p:sp>
      <p:sp>
        <p:nvSpPr>
          <p:cNvPr id="29" name="Zástupný symbol pro zápatí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59B1F-7A53-4FC4-9F46-33A20B644FE7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Zástupný symbol pro obrázek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556F1-3730-49C3-A038-097BDBB4829E}" type="datetimeFigureOut">
              <a:rPr lang="cs-CZ" smtClean="0"/>
              <a:pPr/>
              <a:t>25.3.2014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1" name="Zástupný symbol pro číslo snímku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59B1F-7A53-4FC4-9F46-33A20B644FE7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7" name="Nadpis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26" name="Zástupný symbol pro text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74000"/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římá spojovací čára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1" name="Zástupný symbol pro datum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877556F1-3730-49C3-A038-097BDBB4829E}" type="datetimeFigureOut">
              <a:rPr lang="cs-CZ" smtClean="0"/>
              <a:pPr/>
              <a:t>25.3.2014</a:t>
            </a:fld>
            <a:endParaRPr lang="cs-CZ"/>
          </a:p>
        </p:txBody>
      </p:sp>
      <p:sp>
        <p:nvSpPr>
          <p:cNvPr id="28" name="Zástupný symbol pro zápatí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20C59B1F-7A53-4FC4-9F46-33A20B644FE7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0" name="Zástupný symbol pro nadpis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9" name="Přímá spojovací čára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Přímá spojovací čára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kolamp.cz/mapa-sbernych-mist/" TargetMode="External"/><Relationship Id="rId2" Type="http://schemas.openxmlformats.org/officeDocument/2006/relationships/hyperlink" Target="http://recyklohrani.cz/cs/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slide" Target="slide9.xml"/><Relationship Id="rId18" Type="http://schemas.openxmlformats.org/officeDocument/2006/relationships/image" Target="../media/image11.jpeg"/><Relationship Id="rId3" Type="http://schemas.openxmlformats.org/officeDocument/2006/relationships/slide" Target="slide4.xml"/><Relationship Id="rId21" Type="http://schemas.openxmlformats.org/officeDocument/2006/relationships/slide" Target="slide13.xml"/><Relationship Id="rId7" Type="http://schemas.openxmlformats.org/officeDocument/2006/relationships/slide" Target="slide6.xml"/><Relationship Id="rId12" Type="http://schemas.openxmlformats.org/officeDocument/2006/relationships/image" Target="../media/image8.jpeg"/><Relationship Id="rId17" Type="http://schemas.openxmlformats.org/officeDocument/2006/relationships/slide" Target="slide11.xml"/><Relationship Id="rId2" Type="http://schemas.openxmlformats.org/officeDocument/2006/relationships/image" Target="../media/image3.jpeg"/><Relationship Id="rId16" Type="http://schemas.openxmlformats.org/officeDocument/2006/relationships/image" Target="../media/image10.jpeg"/><Relationship Id="rId20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11" Type="http://schemas.openxmlformats.org/officeDocument/2006/relationships/slide" Target="slide8.xml"/><Relationship Id="rId5" Type="http://schemas.openxmlformats.org/officeDocument/2006/relationships/slide" Target="slide5.xml"/><Relationship Id="rId15" Type="http://schemas.openxmlformats.org/officeDocument/2006/relationships/slide" Target="slide10.xml"/><Relationship Id="rId10" Type="http://schemas.openxmlformats.org/officeDocument/2006/relationships/image" Target="../media/image7.jpeg"/><Relationship Id="rId19" Type="http://schemas.openxmlformats.org/officeDocument/2006/relationships/slide" Target="slide12.xml"/><Relationship Id="rId4" Type="http://schemas.openxmlformats.org/officeDocument/2006/relationships/image" Target="../media/image4.png"/><Relationship Id="rId9" Type="http://schemas.openxmlformats.org/officeDocument/2006/relationships/slide" Target="slide7.xml"/><Relationship Id="rId14" Type="http://schemas.openxmlformats.org/officeDocument/2006/relationships/image" Target="../media/image9.jpeg"/><Relationship Id="rId22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b="1" dirty="0" smtClean="0"/>
              <a:t>Ukliďme louku</a:t>
            </a:r>
            <a:endParaRPr lang="cs-CZ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386841"/>
            <a:ext cx="8229600" cy="1036712"/>
          </a:xfrm>
        </p:spPr>
        <p:txBody>
          <a:bodyPr>
            <a:normAutofit lnSpcReduction="10000"/>
          </a:bodyPr>
          <a:lstStyle/>
          <a:p>
            <a:r>
              <a:rPr lang="cs-CZ" dirty="0" smtClean="0"/>
              <a:t>Znáš alespoň 2 bezpečnostní pravidla pro sběr drobného </a:t>
            </a:r>
            <a:r>
              <a:rPr lang="cs-CZ" dirty="0" err="1" smtClean="0"/>
              <a:t>elektra</a:t>
            </a:r>
            <a:r>
              <a:rPr lang="cs-CZ" dirty="0" smtClean="0"/>
              <a:t>?</a:t>
            </a:r>
            <a:endParaRPr lang="cs-CZ" dirty="0"/>
          </a:p>
        </p:txBody>
      </p:sp>
      <p:sp>
        <p:nvSpPr>
          <p:cNvPr id="4" name="Tlačítko akce: Návrat 3">
            <a:hlinkClick r:id="rId2" action="ppaction://hlinksldjump" highlightClick="1"/>
          </p:cNvPr>
          <p:cNvSpPr/>
          <p:nvPr/>
        </p:nvSpPr>
        <p:spPr>
          <a:xfrm>
            <a:off x="6948264" y="4149080"/>
            <a:ext cx="1042416" cy="1042416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00291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386841"/>
            <a:ext cx="8229600" cy="1036712"/>
          </a:xfrm>
        </p:spPr>
        <p:txBody>
          <a:bodyPr>
            <a:normAutofit lnSpcReduction="10000"/>
          </a:bodyPr>
          <a:lstStyle/>
          <a:p>
            <a:r>
              <a:rPr lang="cs-CZ" dirty="0" smtClean="0"/>
              <a:t>Patří zářivky a úsporné žárovky do červeného kontejneru?</a:t>
            </a:r>
            <a:endParaRPr lang="cs-CZ" dirty="0"/>
          </a:p>
        </p:txBody>
      </p:sp>
      <p:sp>
        <p:nvSpPr>
          <p:cNvPr id="4" name="Tlačítko akce: Návrat 3">
            <a:hlinkClick r:id="rId2" action="ppaction://hlinksldjump" highlightClick="1"/>
          </p:cNvPr>
          <p:cNvSpPr/>
          <p:nvPr/>
        </p:nvSpPr>
        <p:spPr>
          <a:xfrm>
            <a:off x="6948264" y="4149080"/>
            <a:ext cx="1042416" cy="1042416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00291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386841"/>
            <a:ext cx="8229600" cy="1036712"/>
          </a:xfrm>
        </p:spPr>
        <p:txBody>
          <a:bodyPr>
            <a:normAutofit fontScale="92500" lnSpcReduction="10000"/>
          </a:bodyPr>
          <a:lstStyle/>
          <a:p>
            <a:r>
              <a:rPr lang="cs-CZ" dirty="0" smtClean="0"/>
              <a:t>Jaké baterie nepatří do sběrné nádoby?</a:t>
            </a:r>
          </a:p>
          <a:p>
            <a:r>
              <a:rPr lang="cs-CZ" dirty="0" smtClean="0"/>
              <a:t>Uveďte alespoň 3 příklady.</a:t>
            </a:r>
            <a:endParaRPr lang="cs-CZ" dirty="0"/>
          </a:p>
        </p:txBody>
      </p:sp>
      <p:sp>
        <p:nvSpPr>
          <p:cNvPr id="4" name="Tlačítko akce: Návrat 3">
            <a:hlinkClick r:id="rId2" action="ppaction://hlinksldjump" highlightClick="1"/>
          </p:cNvPr>
          <p:cNvSpPr/>
          <p:nvPr/>
        </p:nvSpPr>
        <p:spPr>
          <a:xfrm>
            <a:off x="6948264" y="4149080"/>
            <a:ext cx="1042416" cy="1042416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00291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386840"/>
            <a:ext cx="8229600" cy="1826135"/>
          </a:xfrm>
        </p:spPr>
        <p:txBody>
          <a:bodyPr>
            <a:normAutofit/>
          </a:bodyPr>
          <a:lstStyle/>
          <a:p>
            <a:r>
              <a:rPr lang="cs-CZ" dirty="0" smtClean="0"/>
              <a:t>Jak se jmenuje program pro školy, který se snaží prohloubit znalosti žáků v oblasti třídění a recyklace odpadů.</a:t>
            </a:r>
            <a:endParaRPr lang="cs-CZ" dirty="0"/>
          </a:p>
        </p:txBody>
      </p:sp>
      <p:sp>
        <p:nvSpPr>
          <p:cNvPr id="4" name="Tlačítko akce: Návrat 3">
            <a:hlinkClick r:id="rId2" action="ppaction://hlinksldjump" highlightClick="1"/>
          </p:cNvPr>
          <p:cNvSpPr/>
          <p:nvPr/>
        </p:nvSpPr>
        <p:spPr>
          <a:xfrm>
            <a:off x="6948264" y="4149080"/>
            <a:ext cx="1042416" cy="1042416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00291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Informační zdroje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>
                <a:hlinkClick r:id="rId2"/>
              </a:rPr>
              <a:t>http://recyklohrani.cz/cs</a:t>
            </a:r>
            <a:r>
              <a:rPr lang="cs-CZ" dirty="0" smtClean="0">
                <a:hlinkClick r:id="rId2"/>
              </a:rPr>
              <a:t>/</a:t>
            </a:r>
            <a:endParaRPr lang="cs-CZ" dirty="0" smtClean="0"/>
          </a:p>
          <a:p>
            <a:r>
              <a:rPr lang="cs-CZ" u="sng" dirty="0" smtClean="0">
                <a:hlinkClick r:id="rId3"/>
              </a:rPr>
              <a:t>http</a:t>
            </a:r>
            <a:r>
              <a:rPr lang="cs-CZ" u="sng" dirty="0">
                <a:hlinkClick r:id="rId3"/>
              </a:rPr>
              <a:t>://www.ekolamp.cz/mapa-sbernych-mist/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 fotografií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Vlastní zdroje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213510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04800" y="476672"/>
            <a:ext cx="8686800" cy="6192688"/>
          </a:xfrm>
        </p:spPr>
        <p:txBody>
          <a:bodyPr/>
          <a:lstStyle/>
          <a:p>
            <a:pPr algn="ctr">
              <a:buNone/>
            </a:pPr>
            <a:r>
              <a:rPr lang="cs-CZ" b="1" dirty="0" smtClean="0"/>
              <a:t>Naše louka je plná odpadků. Pomůžeš nám ji vyčistit? </a:t>
            </a:r>
          </a:p>
          <a:p>
            <a:pPr>
              <a:buFont typeface="Wingdings" pitchFamily="2" charset="2"/>
              <a:buChar char="§"/>
            </a:pPr>
            <a:r>
              <a:rPr lang="cs-CZ" dirty="0" smtClean="0"/>
              <a:t>Klikni na obrázek s odpadky a objeví se Ti</a:t>
            </a:r>
          </a:p>
          <a:p>
            <a:pPr>
              <a:buNone/>
            </a:pPr>
            <a:r>
              <a:rPr lang="cs-CZ" dirty="0" smtClean="0"/>
              <a:t>	otázka. </a:t>
            </a:r>
          </a:p>
          <a:p>
            <a:pPr>
              <a:buFont typeface="Wingdings" pitchFamily="2" charset="2"/>
              <a:buChar char="§"/>
            </a:pPr>
            <a:r>
              <a:rPr lang="cs-CZ" dirty="0" smtClean="0"/>
              <a:t>Pokus se na ni co nejpřesněji a nejlépe odpovědět.</a:t>
            </a:r>
          </a:p>
          <a:p>
            <a:pPr>
              <a:buFont typeface="Wingdings" pitchFamily="2" charset="2"/>
              <a:buChar char="§"/>
            </a:pPr>
            <a:r>
              <a:rPr lang="cs-CZ" dirty="0" smtClean="0"/>
              <a:t>Ten, kdo získá nejvíce bodů, nám s úpravou louky nejvíce pomohl.</a:t>
            </a:r>
          </a:p>
          <a:p>
            <a:pPr>
              <a:buFont typeface="Wingdings" pitchFamily="2" charset="2"/>
              <a:buChar char="§"/>
            </a:pPr>
            <a:r>
              <a:rPr lang="cs-CZ" dirty="0" smtClean="0"/>
              <a:t>Můžete pracovat i ve dvojicích nebo skupině. 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C:\Users\Radana\Desktop\Nová složka\P102016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0"/>
            <a:ext cx="936094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754563"/>
            <a:ext cx="3133725" cy="2103437"/>
          </a:xfrm>
          <a:prstGeom prst="rect">
            <a:avLst/>
          </a:prstGeom>
          <a:noFill/>
          <a:ln w="57150">
            <a:solidFill>
              <a:schemeClr val="bg1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 descr="C:\Users\Radana\Desktop\Nová složka\Obrázek1.jpg">
            <a:hlinkClick r:id="rId5" action="ppaction://hlinksldjump" tooltip="picture8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0"/>
            <a:ext cx="2795122" cy="2096889"/>
          </a:xfrm>
          <a:prstGeom prst="rect">
            <a:avLst/>
          </a:prstGeom>
          <a:noFill/>
          <a:ln w="5715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dirty="0" smtClean="0"/>
              <a:t>1.</a:t>
            </a:r>
            <a:endParaRPr lang="cs-CZ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59B1F-7A53-4FC4-9F46-33A20B644FE7}" type="slidenum">
              <a:rPr lang="cs-CZ" smtClean="0"/>
              <a:pPr/>
              <a:t>3</a:t>
            </a:fld>
            <a:endParaRPr lang="cs-CZ"/>
          </a:p>
        </p:txBody>
      </p:sp>
      <p:sp>
        <p:nvSpPr>
          <p:cNvPr id="6" name="Obdélník 5"/>
          <p:cNvSpPr/>
          <p:nvPr/>
        </p:nvSpPr>
        <p:spPr>
          <a:xfrm>
            <a:off x="8866146" y="0"/>
            <a:ext cx="55570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cs-CZ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cs-CZ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539552" y="4869160"/>
            <a:ext cx="74428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1.</a:t>
            </a:r>
            <a:endParaRPr lang="cs-CZ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3" name="Picture 9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390" y="155511"/>
            <a:ext cx="3133725" cy="2329998"/>
          </a:xfrm>
          <a:prstGeom prst="rect">
            <a:avLst/>
          </a:prstGeom>
          <a:noFill/>
          <a:ln w="57150">
            <a:solidFill>
              <a:schemeClr val="bg1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Obdélník 10"/>
          <p:cNvSpPr/>
          <p:nvPr/>
        </p:nvSpPr>
        <p:spPr>
          <a:xfrm>
            <a:off x="1475656" y="1124744"/>
            <a:ext cx="4539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3.</a:t>
            </a:r>
            <a:endParaRPr lang="cs-CZ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Obrázek 11" descr="C:\Users\Radana\Desktop\ekoučitel\Nová složka\P1060245.JPG">
            <a:hlinkClick r:id="rId9" action="ppaction://hlinksldjump"/>
          </p:cNvPr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916832"/>
            <a:ext cx="2296840" cy="1992739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</p:pic>
      <p:sp>
        <p:nvSpPr>
          <p:cNvPr id="13" name="Obdélník 12"/>
          <p:cNvSpPr/>
          <p:nvPr/>
        </p:nvSpPr>
        <p:spPr>
          <a:xfrm>
            <a:off x="395536" y="3212976"/>
            <a:ext cx="4539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4.</a:t>
            </a:r>
            <a:endParaRPr lang="cs-CZ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Obrázek 13" descr="C:\Users\Radana\Desktop\ekoučitel\Nová složka\Snímek 017.jpg">
            <a:hlinkClick r:id="rId11" action="ppaction://hlinksldjump"/>
          </p:cNvPr>
          <p:cNvPicPr/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260648"/>
            <a:ext cx="2293094" cy="2115865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</p:pic>
      <p:sp>
        <p:nvSpPr>
          <p:cNvPr id="15" name="Obdélník 14"/>
          <p:cNvSpPr/>
          <p:nvPr/>
        </p:nvSpPr>
        <p:spPr>
          <a:xfrm>
            <a:off x="6300192" y="1628800"/>
            <a:ext cx="4539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5.</a:t>
            </a:r>
            <a:endParaRPr lang="cs-CZ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Obrázek 15" descr="C:\Users\Radana\Desktop\ekoučitel\Nová složka\P1060250.JPG">
            <a:hlinkClick r:id="rId13" action="ppaction://hlinksldjump"/>
          </p:cNvPr>
          <p:cNvPicPr/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4221088"/>
            <a:ext cx="2585001" cy="2317031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</p:pic>
      <p:sp>
        <p:nvSpPr>
          <p:cNvPr id="17" name="Obdélník 16"/>
          <p:cNvSpPr/>
          <p:nvPr/>
        </p:nvSpPr>
        <p:spPr>
          <a:xfrm>
            <a:off x="8843918" y="6021288"/>
            <a:ext cx="4539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6.</a:t>
            </a:r>
            <a:endParaRPr lang="cs-CZ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" name="Obrázek 17" descr="C:\Users\Radana\Desktop\ekoučitel\Nová složka\P1060238.JPG">
            <a:hlinkClick r:id="rId15" action="ppaction://hlinksldjump"/>
          </p:cNvPr>
          <p:cNvPicPr/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4843780"/>
            <a:ext cx="2685415" cy="2014220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</p:pic>
      <p:sp>
        <p:nvSpPr>
          <p:cNvPr id="19" name="Obdélník 18"/>
          <p:cNvSpPr/>
          <p:nvPr/>
        </p:nvSpPr>
        <p:spPr>
          <a:xfrm>
            <a:off x="7092280" y="5949280"/>
            <a:ext cx="4539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7.</a:t>
            </a:r>
            <a:endParaRPr lang="cs-CZ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" name="Obrázek 19" descr="C:\Users\Radana\Desktop\ekoučitel\Nová složka\P1060252.JPG">
            <a:hlinkClick r:id="rId17" action="ppaction://hlinksldjump"/>
          </p:cNvPr>
          <p:cNvPicPr/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2348880"/>
            <a:ext cx="2755265" cy="2066925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</p:pic>
      <p:sp>
        <p:nvSpPr>
          <p:cNvPr id="21" name="Obdélník 20"/>
          <p:cNvSpPr/>
          <p:nvPr/>
        </p:nvSpPr>
        <p:spPr>
          <a:xfrm>
            <a:off x="7668344" y="2564904"/>
            <a:ext cx="4539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8.</a:t>
            </a:r>
            <a:endParaRPr lang="cs-CZ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" name="Obrázek 23" descr="C:\Users\Radana\Desktop\ekoučitel\Nová složka\DSC03683.JPG">
            <a:hlinkClick r:id="rId19" action="ppaction://hlinksldjump"/>
          </p:cNvPr>
          <p:cNvPicPr/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556792"/>
            <a:ext cx="3695700" cy="2771775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</p:pic>
      <p:sp>
        <p:nvSpPr>
          <p:cNvPr id="23" name="Obdélník 22"/>
          <p:cNvSpPr/>
          <p:nvPr/>
        </p:nvSpPr>
        <p:spPr>
          <a:xfrm>
            <a:off x="2555776" y="3573016"/>
            <a:ext cx="4539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9.</a:t>
            </a:r>
            <a:endParaRPr lang="cs-CZ" sz="2800" dirty="0"/>
          </a:p>
        </p:txBody>
      </p:sp>
      <p:pic>
        <p:nvPicPr>
          <p:cNvPr id="25" name="Obrázek 24" descr="C:\Users\Radana\Desktop\ekoučitel\Nová složka\P1020172.JPG">
            <a:hlinkClick r:id="rId21" action="ppaction://hlinksldjump"/>
          </p:cNvPr>
          <p:cNvPicPr/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4357504"/>
            <a:ext cx="3744416" cy="2500496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</p:pic>
      <p:sp>
        <p:nvSpPr>
          <p:cNvPr id="26" name="Obdélník 25"/>
          <p:cNvSpPr/>
          <p:nvPr/>
        </p:nvSpPr>
        <p:spPr>
          <a:xfrm>
            <a:off x="3563888" y="4653136"/>
            <a:ext cx="63350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10.</a:t>
            </a:r>
            <a:endParaRPr lang="cs-CZ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7189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1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0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2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0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3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94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5" fill="hold">
                      <p:stCondLst>
                        <p:cond delay="0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1" grpId="0"/>
      <p:bldP spid="13" grpId="0"/>
      <p:bldP spid="15" grpId="0"/>
      <p:bldP spid="17" grpId="0"/>
      <p:bldP spid="19" grpId="0"/>
      <p:bldP spid="21" grpId="0"/>
      <p:bldP spid="23" grpId="0"/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lačítko akce: Návrat 1">
            <a:hlinkClick r:id="rId2" action="ppaction://hlinksldjump" highlightClick="1"/>
          </p:cNvPr>
          <p:cNvSpPr/>
          <p:nvPr/>
        </p:nvSpPr>
        <p:spPr>
          <a:xfrm>
            <a:off x="7956376" y="5684056"/>
            <a:ext cx="1042416" cy="1042416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>
          <a:xfrm>
            <a:off x="467544" y="1679301"/>
            <a:ext cx="8229600" cy="1749699"/>
          </a:xfrm>
        </p:spPr>
        <p:txBody>
          <a:bodyPr/>
          <a:lstStyle/>
          <a:p>
            <a:r>
              <a:rPr lang="cs-CZ" dirty="0" smtClean="0"/>
              <a:t>Jak se jmenuje společnost, která se zabývá zpětným odběrem vybitých baterií a akumulátorů?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682620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lačítko akce: Návrat 1">
            <a:hlinkClick r:id="rId2" action="ppaction://hlinksldjump" highlightClick="1"/>
          </p:cNvPr>
          <p:cNvSpPr/>
          <p:nvPr/>
        </p:nvSpPr>
        <p:spPr>
          <a:xfrm>
            <a:off x="7956376" y="5684056"/>
            <a:ext cx="1042416" cy="1042416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>
          <a:xfrm>
            <a:off x="467544" y="1700808"/>
            <a:ext cx="8229600" cy="1749699"/>
          </a:xfrm>
        </p:spPr>
        <p:txBody>
          <a:bodyPr/>
          <a:lstStyle/>
          <a:p>
            <a:r>
              <a:rPr lang="cs-CZ" dirty="0" smtClean="0"/>
              <a:t>Znáš alespoň tři místa v okolí svého bydliště, kam můžeš odnést vysloužilý mobilní telefon?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10434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386841"/>
            <a:ext cx="8229600" cy="1036712"/>
          </a:xfrm>
        </p:spPr>
        <p:txBody>
          <a:bodyPr>
            <a:normAutofit lnSpcReduction="10000"/>
          </a:bodyPr>
          <a:lstStyle/>
          <a:p>
            <a:r>
              <a:rPr lang="cs-CZ" dirty="0" smtClean="0"/>
              <a:t>Jmenuj alespoň 5 přístrojů, které zpětně odebírá společnost </a:t>
            </a:r>
            <a:r>
              <a:rPr lang="cs-CZ" dirty="0" err="1" smtClean="0"/>
              <a:t>Asekol</a:t>
            </a:r>
            <a:r>
              <a:rPr lang="cs-CZ" dirty="0" smtClean="0"/>
              <a:t>.</a:t>
            </a:r>
            <a:endParaRPr lang="cs-CZ" dirty="0"/>
          </a:p>
        </p:txBody>
      </p:sp>
      <p:sp>
        <p:nvSpPr>
          <p:cNvPr id="4" name="Tlačítko akce: Návrat 3">
            <a:hlinkClick r:id="rId2" action="ppaction://hlinksldjump" highlightClick="1"/>
          </p:cNvPr>
          <p:cNvSpPr/>
          <p:nvPr/>
        </p:nvSpPr>
        <p:spPr>
          <a:xfrm>
            <a:off x="6948264" y="4149080"/>
            <a:ext cx="1042416" cy="1042416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00291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386840"/>
            <a:ext cx="8229600" cy="2762240"/>
          </a:xfrm>
        </p:spPr>
        <p:txBody>
          <a:bodyPr>
            <a:normAutofit/>
          </a:bodyPr>
          <a:lstStyle/>
          <a:p>
            <a:r>
              <a:rPr lang="cs-CZ" dirty="0" smtClean="0"/>
              <a:t>Vyber ze seznamu 5 sloučenin, které jsou součástí mobilního telefonu: zlato, astat, antimon, kobalt, brom, kadmium, zinek, stříbro, </a:t>
            </a:r>
            <a:r>
              <a:rPr lang="cs-CZ" dirty="0" smtClean="0"/>
              <a:t>síra.</a:t>
            </a:r>
            <a:endParaRPr lang="cs-CZ" dirty="0" smtClean="0"/>
          </a:p>
          <a:p>
            <a:r>
              <a:rPr lang="cs-CZ" dirty="0" smtClean="0"/>
              <a:t>Znáš jejich chemické značky?</a:t>
            </a:r>
          </a:p>
          <a:p>
            <a:endParaRPr lang="cs-CZ" dirty="0"/>
          </a:p>
        </p:txBody>
      </p:sp>
      <p:sp>
        <p:nvSpPr>
          <p:cNvPr id="4" name="Tlačítko akce: Návrat 3">
            <a:hlinkClick r:id="rId2" action="ppaction://hlinksldjump" highlightClick="1"/>
          </p:cNvPr>
          <p:cNvSpPr/>
          <p:nvPr/>
        </p:nvSpPr>
        <p:spPr>
          <a:xfrm>
            <a:off x="6948264" y="4149080"/>
            <a:ext cx="1042416" cy="1042416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00291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386840"/>
            <a:ext cx="8229600" cy="1970151"/>
          </a:xfrm>
        </p:spPr>
        <p:txBody>
          <a:bodyPr>
            <a:normAutofit lnSpcReduction="10000"/>
          </a:bodyPr>
          <a:lstStyle/>
          <a:p>
            <a:r>
              <a:rPr lang="cs-CZ" dirty="0" smtClean="0"/>
              <a:t>Ve kterém městě v ČR se nachází centrální sklad pro sebrané baterie?</a:t>
            </a:r>
          </a:p>
          <a:p>
            <a:r>
              <a:rPr lang="cs-CZ" dirty="0" smtClean="0"/>
              <a:t>Do kterých evropských států vytříděné baterie putují k dalšímu zpracování?</a:t>
            </a:r>
          </a:p>
          <a:p>
            <a:endParaRPr lang="cs-CZ" dirty="0" smtClean="0"/>
          </a:p>
          <a:p>
            <a:endParaRPr lang="cs-CZ" dirty="0"/>
          </a:p>
        </p:txBody>
      </p:sp>
      <p:sp>
        <p:nvSpPr>
          <p:cNvPr id="4" name="Tlačítko akce: Návrat 3">
            <a:hlinkClick r:id="rId2" action="ppaction://hlinksldjump" highlightClick="1"/>
          </p:cNvPr>
          <p:cNvSpPr/>
          <p:nvPr/>
        </p:nvSpPr>
        <p:spPr>
          <a:xfrm>
            <a:off x="6948264" y="4149080"/>
            <a:ext cx="1042416" cy="1042416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00291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386841"/>
            <a:ext cx="8229600" cy="1036712"/>
          </a:xfrm>
        </p:spPr>
        <p:txBody>
          <a:bodyPr/>
          <a:lstStyle/>
          <a:p>
            <a:r>
              <a:rPr lang="cs-CZ" dirty="0" smtClean="0"/>
              <a:t>Víš, kam můžeš odevzdat vybité baterie?</a:t>
            </a:r>
            <a:endParaRPr lang="cs-CZ" dirty="0"/>
          </a:p>
        </p:txBody>
      </p:sp>
      <p:sp>
        <p:nvSpPr>
          <p:cNvPr id="4" name="Tlačítko akce: Návrat 3">
            <a:hlinkClick r:id="rId2" action="ppaction://hlinksldjump" highlightClick="1"/>
          </p:cNvPr>
          <p:cNvSpPr/>
          <p:nvPr/>
        </p:nvSpPr>
        <p:spPr>
          <a:xfrm>
            <a:off x="6948264" y="4149080"/>
            <a:ext cx="1042416" cy="1042416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00291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esta">
  <a:themeElements>
    <a:clrScheme name="Cesta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Cesta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Cesta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356</TotalTime>
  <Words>219</Words>
  <Application>Microsoft Office PowerPoint</Application>
  <PresentationFormat>Předvádění na obrazovce (4:3)</PresentationFormat>
  <Paragraphs>37</Paragraphs>
  <Slides>15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15</vt:i4>
      </vt:variant>
    </vt:vector>
  </HeadingPairs>
  <TitlesOfParts>
    <vt:vector size="16" baseType="lpstr">
      <vt:lpstr>Cesta</vt:lpstr>
      <vt:lpstr>Ukliďme louku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Informační zdroje</vt:lpstr>
      <vt:lpstr>Zdroje fotografií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Maminka</dc:creator>
  <cp:lastModifiedBy>Maminka</cp:lastModifiedBy>
  <cp:revision>22</cp:revision>
  <dcterms:created xsi:type="dcterms:W3CDTF">2014-02-10T21:39:55Z</dcterms:created>
  <dcterms:modified xsi:type="dcterms:W3CDTF">2014-03-25T19:05:36Z</dcterms:modified>
</cp:coreProperties>
</file>